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1"/>
  </p:notesMasterIdLst>
  <p:sldIdLst>
    <p:sldId id="370" r:id="rId3"/>
    <p:sldId id="326" r:id="rId4"/>
    <p:sldId id="382" r:id="rId5"/>
    <p:sldId id="372" r:id="rId6"/>
    <p:sldId id="357" r:id="rId7"/>
    <p:sldId id="380" r:id="rId8"/>
    <p:sldId id="327" r:id="rId9"/>
    <p:sldId id="381" r:id="rId10"/>
    <p:sldId id="383" r:id="rId11"/>
    <p:sldId id="360" r:id="rId12"/>
    <p:sldId id="332" r:id="rId13"/>
    <p:sldId id="344" r:id="rId14"/>
    <p:sldId id="333" r:id="rId15"/>
    <p:sldId id="345" r:id="rId16"/>
    <p:sldId id="335" r:id="rId17"/>
    <p:sldId id="373" r:id="rId18"/>
    <p:sldId id="340" r:id="rId19"/>
    <p:sldId id="375" r:id="rId20"/>
    <p:sldId id="369" r:id="rId21"/>
    <p:sldId id="377" r:id="rId22"/>
    <p:sldId id="334" r:id="rId23"/>
    <p:sldId id="348" r:id="rId24"/>
    <p:sldId id="379" r:id="rId25"/>
    <p:sldId id="384" r:id="rId26"/>
    <p:sldId id="363" r:id="rId27"/>
    <p:sldId id="331" r:id="rId28"/>
    <p:sldId id="385" r:id="rId29"/>
    <p:sldId id="336" r:id="rId3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F1FF"/>
    <a:srgbClr val="2C3DEC"/>
    <a:srgbClr val="DDE2FF"/>
    <a:srgbClr val="AFBAFF"/>
    <a:srgbClr val="D9DEFF"/>
    <a:srgbClr val="7385FF"/>
    <a:srgbClr val="D1D1D1"/>
    <a:srgbClr val="7393B3"/>
    <a:srgbClr val="282CB5"/>
    <a:srgbClr val="0F46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0" autoAdjust="0"/>
    <p:restoredTop sz="81182" autoAdjust="0"/>
  </p:normalViewPr>
  <p:slideViewPr>
    <p:cSldViewPr snapToGrid="0">
      <p:cViewPr varScale="1">
        <p:scale>
          <a:sx n="88" d="100"/>
          <a:sy n="88" d="100"/>
        </p:scale>
        <p:origin x="1422" y="57"/>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17F7A-8363-41D9-9DBC-DF1C044FAB82}" type="datetimeFigureOut">
              <a:rPr lang="LID4096" smtClean="0"/>
              <a:t>10/09/2025</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953C5E-CAD2-46AE-BEEB-9E7C6430E19A}" type="slidenum">
              <a:rPr lang="LID4096" smtClean="0"/>
              <a:t>‹#›</a:t>
            </a:fld>
            <a:endParaRPr lang="LID4096"/>
          </a:p>
        </p:txBody>
      </p:sp>
    </p:spTree>
    <p:extLst>
      <p:ext uri="{BB962C8B-B14F-4D97-AF65-F5344CB8AC3E}">
        <p14:creationId xmlns:p14="http://schemas.microsoft.com/office/powerpoint/2010/main" val="655582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motherboard.vice.com/en_us/article/jpgpey/a-history-of-smarterchild" TargetMode="External"/><Relationship Id="rId13" Type="http://schemas.openxmlformats.org/officeDocument/2006/relationships/hyperlink" Target="https://en.wikipedia.org/wiki/Cleverbot#cite_note-1" TargetMode="External"/><Relationship Id="rId3" Type="http://schemas.openxmlformats.org/officeDocument/2006/relationships/hyperlink" Target="https://www.chatbots.org/chatbot/parry/" TargetMode="External"/><Relationship Id="rId7" Type="http://schemas.openxmlformats.org/officeDocument/2006/relationships/hyperlink" Target="http://www.alicebot.org/" TargetMode="External"/><Relationship Id="rId12" Type="http://schemas.openxmlformats.org/officeDocument/2006/relationships/hyperlink" Target="https://en.wikipedia.org/wiki/Rollo_Carpenter"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chatbots.org/chatbot/a.l.i.c.e/" TargetMode="External"/><Relationship Id="rId11" Type="http://schemas.openxmlformats.org/officeDocument/2006/relationships/hyperlink" Target="https://en.wikipedia.org/wiki/AI" TargetMode="External"/><Relationship Id="rId5" Type="http://schemas.openxmlformats.org/officeDocument/2006/relationships/hyperlink" Target="https://classicreload.com/dr-sbaitso.html" TargetMode="External"/><Relationship Id="rId10" Type="http://schemas.openxmlformats.org/officeDocument/2006/relationships/hyperlink" Target="https://en.wikipedia.org/wiki/Web_application" TargetMode="External"/><Relationship Id="rId4" Type="http://schemas.openxmlformats.org/officeDocument/2006/relationships/hyperlink" Target="https://en.wikipedia.org/wiki/Jabberwacky" TargetMode="External"/><Relationship Id="rId9" Type="http://schemas.openxmlformats.org/officeDocument/2006/relationships/hyperlink" Target="https://en.wikipedia.org/wiki/Chatterbot"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ia801203.us.archive.org/34/items/timhartnellvz200giantbookofgames/Exploring%20Artificial%20Intelligence%20on%20your%20Commodore%2064.pdf"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rchive.org/details/artificial-intelligence-on-the-commodore-6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842EB-BCCC-04FC-EB4E-A67801165F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F55E9-5236-360F-FE48-96E00237D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6E08E2-B14C-5F73-89A8-6B680324F9DA}"/>
              </a:ext>
            </a:extLst>
          </p:cNvPr>
          <p:cNvSpPr>
            <a:spLocks noGrp="1"/>
          </p:cNvSpPr>
          <p:nvPr>
            <p:ph type="body" idx="1"/>
          </p:nvPr>
        </p:nvSpPr>
        <p:spPr/>
        <p:txBody>
          <a:bodyPr/>
          <a:lstStyle/>
          <a:p>
            <a:endParaRPr lang="de-DE" b="1" dirty="0"/>
          </a:p>
        </p:txBody>
      </p:sp>
      <p:sp>
        <p:nvSpPr>
          <p:cNvPr id="4" name="Slide Number Placeholder 3">
            <a:extLst>
              <a:ext uri="{FF2B5EF4-FFF2-40B4-BE49-F238E27FC236}">
                <a16:creationId xmlns:a16="http://schemas.microsoft.com/office/drawing/2014/main" id="{9FCBC9A2-4543-7828-F834-5B8CC7792D1D}"/>
              </a:ext>
            </a:extLst>
          </p:cNvPr>
          <p:cNvSpPr>
            <a:spLocks noGrp="1"/>
          </p:cNvSpPr>
          <p:nvPr>
            <p:ph type="sldNum" sz="quarter" idx="5"/>
          </p:nvPr>
        </p:nvSpPr>
        <p:spPr/>
        <p:txBody>
          <a:bodyPr/>
          <a:lstStyle/>
          <a:p>
            <a:fld id="{F4953C5E-CAD2-46AE-BEEB-9E7C6430E19A}" type="slidenum">
              <a:rPr lang="LID4096" smtClean="0"/>
              <a:t>1</a:t>
            </a:fld>
            <a:endParaRPr lang="LID4096"/>
          </a:p>
        </p:txBody>
      </p:sp>
    </p:spTree>
    <p:extLst>
      <p:ext uri="{BB962C8B-B14F-4D97-AF65-F5344CB8AC3E}">
        <p14:creationId xmlns:p14="http://schemas.microsoft.com/office/powerpoint/2010/main" val="3926974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Algorithm</a:t>
            </a:r>
          </a:p>
          <a:p>
            <a:pPr marL="0" indent="0">
              <a:buFont typeface="Arial" panose="020B0604020202020204" pitchFamily="34" charset="0"/>
              <a:buNone/>
            </a:pPr>
            <a:r>
              <a:rPr lang="en-US" sz="12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 process or set of rules to be followed in calculations or other problem-solving operations, especially by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It’s never just “the algorithm” like people like to say, meaning one big algo</a:t>
            </a:r>
            <a:r>
              <a:rPr lang="en-US" dirty="0"/>
              <a:t>. This is a way for laypeople and professionals alike to use computing terms to get the gist of what’s going on. LLMs, other types of AI, and algos from social media like YouTube or Facebook are commonly said like “YouTube’s algorithm” but in reality, they use many algorithms to get their work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LID4096" dirty="0"/>
          </a:p>
        </p:txBody>
      </p:sp>
      <p:sp>
        <p:nvSpPr>
          <p:cNvPr id="4" name="Slide Number Placeholder 3"/>
          <p:cNvSpPr>
            <a:spLocks noGrp="1"/>
          </p:cNvSpPr>
          <p:nvPr>
            <p:ph type="sldNum" sz="quarter" idx="5"/>
          </p:nvPr>
        </p:nvSpPr>
        <p:spPr/>
        <p:txBody>
          <a:bodyPr/>
          <a:lstStyle/>
          <a:p>
            <a:fld id="{F4953C5E-CAD2-46AE-BEEB-9E7C6430E19A}" type="slidenum">
              <a:rPr lang="LID4096" smtClean="0"/>
              <a:t>10</a:t>
            </a:fld>
            <a:endParaRPr lang="LID4096"/>
          </a:p>
        </p:txBody>
      </p:sp>
    </p:spTree>
    <p:extLst>
      <p:ext uri="{BB962C8B-B14F-4D97-AF65-F5344CB8AC3E}">
        <p14:creationId xmlns:p14="http://schemas.microsoft.com/office/powerpoint/2010/main" val="3184584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Towers of Hanoi is a classic mathematical puzzle that involves </a:t>
            </a:r>
            <a:r>
              <a:rPr lang="en-US" sz="1200" b="1" i="0" kern="1200" dirty="0">
                <a:solidFill>
                  <a:schemeClr val="tx1"/>
                </a:solidFill>
                <a:effectLst/>
                <a:latin typeface="+mn-lt"/>
                <a:ea typeface="+mn-ea"/>
                <a:cs typeface="+mn-cs"/>
              </a:rPr>
              <a:t>moving a stack of discs from one peg (or rod) to another, following specific rules</a:t>
            </a:r>
            <a:r>
              <a:rPr lang="en-US" sz="1200" b="0" i="0" kern="1200" dirty="0">
                <a:solidFill>
                  <a:schemeClr val="tx1"/>
                </a:solidFill>
                <a:effectLst/>
                <a:latin typeface="+mn-lt"/>
                <a:ea typeface="+mn-ea"/>
                <a:cs typeface="+mn-cs"/>
              </a:rPr>
              <a:t>. The puzzle consists of three pegs and a set of discs of varying sizes, which are initially stacked on one peg in descending order, from largest at the bottom to smallest at the top. The goal is to move the entire stack of discs to another peg, usually the last one, while adhering to </a:t>
            </a:r>
            <a:r>
              <a:rPr lang="en-US" sz="1200" b="1" i="0" kern="1200" dirty="0">
                <a:solidFill>
                  <a:schemeClr val="tx1"/>
                </a:solidFill>
                <a:effectLst/>
                <a:latin typeface="+mn-lt"/>
                <a:ea typeface="+mn-ea"/>
                <a:cs typeface="+mn-cs"/>
              </a:rPr>
              <a:t>two key rules: (1) only one disc can be moved at a time, and (2) no larger disc can be placed on top of a smaller disc</a:t>
            </a:r>
            <a:r>
              <a:rPr lang="en-US" sz="1200" b="0" i="0" kern="1200" dirty="0">
                <a:solidFill>
                  <a:schemeClr val="tx1"/>
                </a:solidFill>
                <a:effectLst/>
                <a:latin typeface="+mn-lt"/>
                <a:ea typeface="+mn-ea"/>
                <a:cs typeface="+mn-cs"/>
              </a:rPr>
              <a:t>. A recursive solution is often used to solve the puzzle: first, the smaller stack of discs above the largest one is moved to an auxiliary peg, then the largest disc is moved directly to the destination peg, and finally, the smaller stack is moved from the auxiliary peg to the destination peg. The minimum number of moves required to solve the puzzle is (2^n - 1), where (n) is the number of discs. This recursive and algorithmic structure makes the Towers of Hanoi a foundational problem in computer science and mathematics for understanding recursion.</a:t>
            </a:r>
          </a:p>
        </p:txBody>
      </p:sp>
      <p:sp>
        <p:nvSpPr>
          <p:cNvPr id="4" name="Slide Number Placeholder 3"/>
          <p:cNvSpPr>
            <a:spLocks noGrp="1"/>
          </p:cNvSpPr>
          <p:nvPr>
            <p:ph type="sldNum" sz="quarter" idx="5"/>
          </p:nvPr>
        </p:nvSpPr>
        <p:spPr/>
        <p:txBody>
          <a:bodyPr/>
          <a:lstStyle/>
          <a:p>
            <a:fld id="{F4953C5E-CAD2-46AE-BEEB-9E7C6430E19A}" type="slidenum">
              <a:rPr lang="LID4096" smtClean="0"/>
              <a:t>11</a:t>
            </a:fld>
            <a:endParaRPr lang="LID4096"/>
          </a:p>
        </p:txBody>
      </p:sp>
    </p:spTree>
    <p:extLst>
      <p:ext uri="{BB962C8B-B14F-4D97-AF65-F5344CB8AC3E}">
        <p14:creationId xmlns:p14="http://schemas.microsoft.com/office/powerpoint/2010/main" val="965305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-----------Key points of the BASIC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code block systematically identifies the disk to move during the current step by analyzing the move counter NM using bitwise operations; it checks each bit position (S) to determine if the corresponding disk should be moved, increments S for the next iteration, and loops until a valid disk (D) is found.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2">
                  <a:lumMod val="90000"/>
                </a:schemeClr>
              </a:solidFill>
              <a:latin typeface="Consolas" panose="020B0609020204030204" pitchFamily="49" charset="0"/>
            </a:endParaRPr>
          </a:p>
          <a:p>
            <a:r>
              <a:rPr lang="en-US" sz="1200" b="1" i="0" kern="1200" dirty="0">
                <a:solidFill>
                  <a:schemeClr val="tx1"/>
                </a:solidFill>
                <a:effectLst/>
                <a:latin typeface="+mn-lt"/>
                <a:ea typeface="+mn-ea"/>
                <a:cs typeface="+mn-cs"/>
              </a:rPr>
              <a:t>Line 510</a:t>
            </a:r>
            <a:r>
              <a:rPr lang="en-US" sz="1200" b="0" i="0" kern="1200" dirty="0">
                <a:solidFill>
                  <a:schemeClr val="tx1"/>
                </a:solidFill>
                <a:effectLst/>
                <a:latin typeface="+mn-lt"/>
                <a:ea typeface="+mn-ea"/>
                <a:cs typeface="+mn-cs"/>
              </a:rPr>
              <a:t>: Calculate the total number of moves (T(1) = 2^N - 1) for the puzzle.</a:t>
            </a:r>
          </a:p>
          <a:p>
            <a:r>
              <a:rPr lang="en-US" sz="1200" b="1" i="0" kern="1200" dirty="0">
                <a:solidFill>
                  <a:schemeClr val="tx1"/>
                </a:solidFill>
                <a:effectLst/>
                <a:latin typeface="+mn-lt"/>
                <a:ea typeface="+mn-ea"/>
                <a:cs typeface="+mn-cs"/>
              </a:rPr>
              <a:t>Line 520</a:t>
            </a:r>
            <a:r>
              <a:rPr lang="en-US" sz="1200" b="0" i="0" kern="1200" dirty="0">
                <a:solidFill>
                  <a:schemeClr val="tx1"/>
                </a:solidFill>
                <a:effectLst/>
                <a:latin typeface="+mn-lt"/>
                <a:ea typeface="+mn-ea"/>
                <a:cs typeface="+mn-cs"/>
              </a:rPr>
              <a:t>: Increment the move counter (NM) and initialize the disk selector (S=0).</a:t>
            </a:r>
          </a:p>
          <a:p>
            <a:r>
              <a:rPr lang="en-US" sz="1200" b="1" i="0" kern="1200" dirty="0">
                <a:solidFill>
                  <a:schemeClr val="tx1"/>
                </a:solidFill>
                <a:effectLst/>
                <a:latin typeface="+mn-lt"/>
                <a:ea typeface="+mn-ea"/>
                <a:cs typeface="+mn-cs"/>
              </a:rPr>
              <a:t>Lines 530-540</a:t>
            </a:r>
            <a:r>
              <a:rPr lang="en-US" sz="1200" b="0" i="0" kern="1200" dirty="0">
                <a:solidFill>
                  <a:schemeClr val="tx1"/>
                </a:solidFill>
                <a:effectLst/>
                <a:latin typeface="+mn-lt"/>
                <a:ea typeface="+mn-ea"/>
                <a:cs typeface="+mn-cs"/>
              </a:rPr>
              <a:t>: Determine which disk (D) to move based on bitwise logic from the move counter.</a:t>
            </a:r>
          </a:p>
          <a:p>
            <a:r>
              <a:rPr lang="en-US" sz="1200" b="1" i="0" kern="1200" dirty="0">
                <a:solidFill>
                  <a:schemeClr val="tx1"/>
                </a:solidFill>
                <a:effectLst/>
                <a:latin typeface="+mn-lt"/>
                <a:ea typeface="+mn-ea"/>
                <a:cs typeface="+mn-cs"/>
              </a:rPr>
              <a:t>Lines 540-550</a:t>
            </a:r>
            <a:r>
              <a:rPr lang="en-US" sz="1200" b="0" i="0" kern="1200" dirty="0">
                <a:solidFill>
                  <a:schemeClr val="tx1"/>
                </a:solidFill>
                <a:effectLst/>
                <a:latin typeface="+mn-lt"/>
                <a:ea typeface="+mn-ea"/>
                <a:cs typeface="+mn-cs"/>
              </a:rPr>
              <a:t>: Identify the source post (TF) where the disk currently resides.</a:t>
            </a:r>
          </a:p>
          <a:p>
            <a:r>
              <a:rPr lang="en-US" sz="1200" b="1" i="0" kern="1200" dirty="0">
                <a:solidFill>
                  <a:schemeClr val="tx1"/>
                </a:solidFill>
                <a:effectLst/>
                <a:latin typeface="+mn-lt"/>
                <a:ea typeface="+mn-ea"/>
                <a:cs typeface="+mn-cs"/>
              </a:rPr>
              <a:t>Line 560</a:t>
            </a:r>
            <a:r>
              <a:rPr lang="en-US" sz="1200" b="0" i="0" kern="1200" dirty="0">
                <a:solidFill>
                  <a:schemeClr val="tx1"/>
                </a:solidFill>
                <a:effectLst/>
                <a:latin typeface="+mn-lt"/>
                <a:ea typeface="+mn-ea"/>
                <a:cs typeface="+mn-cs"/>
              </a:rPr>
              <a:t>: Calculate the change in post position (DT) based on disk and move properties.</a:t>
            </a:r>
          </a:p>
          <a:p>
            <a:r>
              <a:rPr lang="en-US" sz="1200" b="1" i="0" kern="1200" dirty="0">
                <a:solidFill>
                  <a:schemeClr val="tx1"/>
                </a:solidFill>
                <a:effectLst/>
                <a:latin typeface="+mn-lt"/>
                <a:ea typeface="+mn-ea"/>
                <a:cs typeface="+mn-cs"/>
              </a:rPr>
              <a:t>Line 570</a:t>
            </a:r>
            <a:r>
              <a:rPr lang="en-US" sz="1200" b="0" i="0" kern="1200" dirty="0">
                <a:solidFill>
                  <a:schemeClr val="tx1"/>
                </a:solidFill>
                <a:effectLst/>
                <a:latin typeface="+mn-lt"/>
                <a:ea typeface="+mn-ea"/>
                <a:cs typeface="+mn-cs"/>
              </a:rPr>
              <a:t>: Compute the destination post (TT) using arithmetic and logical operations.</a:t>
            </a:r>
          </a:p>
          <a:p>
            <a:r>
              <a:rPr lang="en-US" sz="1200" b="1" i="0" kern="1200" dirty="0">
                <a:solidFill>
                  <a:schemeClr val="tx1"/>
                </a:solidFill>
                <a:effectLst/>
                <a:latin typeface="+mn-lt"/>
                <a:ea typeface="+mn-ea"/>
                <a:cs typeface="+mn-cs"/>
              </a:rPr>
              <a:t>Lines 580-590</a:t>
            </a:r>
            <a:r>
              <a:rPr lang="en-US" sz="1200" b="0" i="0" kern="1200" dirty="0">
                <a:solidFill>
                  <a:schemeClr val="tx1"/>
                </a:solidFill>
                <a:effectLst/>
                <a:latin typeface="+mn-lt"/>
                <a:ea typeface="+mn-ea"/>
                <a:cs typeface="+mn-cs"/>
              </a:rPr>
              <a:t>: Update the states of the source and destination posts by subtracting and adding the disk (using powers of 2 for disk representation).</a:t>
            </a:r>
          </a:p>
          <a:p>
            <a:r>
              <a:rPr lang="en-US" sz="1200" b="1" i="0" kern="1200" dirty="0">
                <a:solidFill>
                  <a:schemeClr val="tx1"/>
                </a:solidFill>
                <a:effectLst/>
                <a:latin typeface="+mn-lt"/>
                <a:ea typeface="+mn-ea"/>
                <a:cs typeface="+mn-cs"/>
              </a:rPr>
              <a:t>Line 600</a:t>
            </a:r>
            <a:r>
              <a:rPr lang="en-US" sz="1200" b="0" i="0" kern="1200" dirty="0">
                <a:solidFill>
                  <a:schemeClr val="tx1"/>
                </a:solidFill>
                <a:effectLst/>
                <a:latin typeface="+mn-lt"/>
                <a:ea typeface="+mn-ea"/>
                <a:cs typeface="+mn-cs"/>
              </a:rPr>
              <a:t>: Call the subroutine to display and animate the disk motion (GOSUB 700).</a:t>
            </a:r>
          </a:p>
          <a:p>
            <a:r>
              <a:rPr lang="en-US" sz="1200" b="1" i="0" kern="1200" dirty="0">
                <a:solidFill>
                  <a:schemeClr val="tx1"/>
                </a:solidFill>
                <a:effectLst/>
                <a:latin typeface="+mn-lt"/>
                <a:ea typeface="+mn-ea"/>
                <a:cs typeface="+mn-cs"/>
              </a:rPr>
              <a:t>Line 610</a:t>
            </a:r>
            <a:r>
              <a:rPr lang="en-US" sz="1200" b="0" i="0" kern="1200" dirty="0">
                <a:solidFill>
                  <a:schemeClr val="tx1"/>
                </a:solidFill>
                <a:effectLst/>
                <a:latin typeface="+mn-lt"/>
                <a:ea typeface="+mn-ea"/>
                <a:cs typeface="+mn-cs"/>
              </a:rPr>
              <a:t>: Repeat the process (GOTO 520) until all moves are completed (NM &lt; 2^N-1).</a:t>
            </a:r>
          </a:p>
          <a:p>
            <a:r>
              <a:rPr lang="en-US" sz="1200" b="1" i="0" kern="1200" dirty="0">
                <a:solidFill>
                  <a:schemeClr val="tx1"/>
                </a:solidFill>
                <a:effectLst/>
                <a:latin typeface="+mn-lt"/>
                <a:ea typeface="+mn-ea"/>
                <a:cs typeface="+mn-cs"/>
              </a:rPr>
              <a:t>Line 620</a:t>
            </a:r>
            <a:r>
              <a:rPr lang="en-US" sz="1200" b="0" i="0" kern="1200" dirty="0">
                <a:solidFill>
                  <a:schemeClr val="tx1"/>
                </a:solidFill>
                <a:effectLst/>
                <a:latin typeface="+mn-lt"/>
                <a:ea typeface="+mn-ea"/>
                <a:cs typeface="+mn-cs"/>
              </a:rPr>
              <a:t>: Print "DONE." upon completing the puzzle and exit.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 is the array representing the posts</a:t>
            </a:r>
          </a:p>
          <a:p>
            <a:r>
              <a:rPr lang="en-US" sz="1200" b="0" i="0" kern="1200" dirty="0">
                <a:solidFill>
                  <a:schemeClr val="tx1"/>
                </a:solidFill>
                <a:effectLst/>
                <a:latin typeface="+mn-lt"/>
                <a:ea typeface="+mn-ea"/>
                <a:cs typeface="+mn-cs"/>
              </a:rPr>
              <a:t>NM is the move counter</a:t>
            </a:r>
          </a:p>
          <a:p>
            <a:r>
              <a:rPr lang="en-US" sz="1200" b="0" i="0" kern="1200" dirty="0">
                <a:solidFill>
                  <a:schemeClr val="tx1"/>
                </a:solidFill>
                <a:effectLst/>
                <a:latin typeface="+mn-lt"/>
                <a:ea typeface="+mn-ea"/>
                <a:cs typeface="+mn-cs"/>
              </a:rPr>
              <a:t>S is the position</a:t>
            </a:r>
          </a:p>
          <a:p>
            <a:r>
              <a:rPr lang="en-US" sz="1200" b="0" i="0" kern="1200" dirty="0">
                <a:solidFill>
                  <a:schemeClr val="tx1"/>
                </a:solidFill>
                <a:effectLst/>
                <a:latin typeface="+mn-lt"/>
                <a:ea typeface="+mn-ea"/>
                <a:cs typeface="+mn-cs"/>
              </a:rPr>
              <a:t>D is the disk</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-------------Algorithmic information------------------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Recursive problem solving</a:t>
            </a:r>
            <a:r>
              <a:rPr lang="en-US" sz="1200" b="0" i="0" kern="1200" dirty="0">
                <a:solidFill>
                  <a:schemeClr val="tx1"/>
                </a:solidFill>
                <a:effectLst/>
                <a:latin typeface="+mn-lt"/>
                <a:ea typeface="+mn-ea"/>
                <a:cs typeface="+mn-cs"/>
              </a:rPr>
              <a:t> is a technique in which a problem is broken down into smaller subproblems of the same type, solving each subproblem iteratively or recursively until reaching a base case, which is simple enough to be solved directly. This method allows for an elegant and systematic approach to solving problems that exhibit a repetitive or self-similar structure. For example, in recursion, a function often calls itself with a reduced version of the original input, gradually working toward the base case.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State-space representation</a:t>
            </a:r>
            <a:r>
              <a:rPr lang="en-US" sz="1200" b="0" i="0" kern="1200" dirty="0">
                <a:solidFill>
                  <a:schemeClr val="tx1"/>
                </a:solidFill>
                <a:effectLst/>
                <a:latin typeface="+mn-lt"/>
                <a:ea typeface="+mn-ea"/>
                <a:cs typeface="+mn-cs"/>
              </a:rPr>
              <a:t> is a method used in artificial intelligence (AI), computer science, and mathematics to model and solve complex problems by defining all possible states of a system, the transitions between states, and the goal state(s). State-space representation abstracts a problem into a formal, mathematical framework, where the focus is on exploring and evaluating the various states and paths to find a solution. It is often used in </a:t>
            </a:r>
            <a:r>
              <a:rPr lang="en-US" sz="1200" b="1" i="0" kern="1200" dirty="0">
                <a:solidFill>
                  <a:schemeClr val="tx1"/>
                </a:solidFill>
                <a:effectLst/>
                <a:latin typeface="+mn-lt"/>
                <a:ea typeface="+mn-ea"/>
                <a:cs typeface="+mn-cs"/>
              </a:rPr>
              <a:t>problem-solving systems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search algorithms</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planning problems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-----------How </a:t>
            </a:r>
            <a:r>
              <a:rPr lang="en-US" sz="1200" b="1" i="0" kern="1200" dirty="0" err="1">
                <a:solidFill>
                  <a:schemeClr val="tx1"/>
                </a:solidFill>
                <a:effectLst/>
                <a:latin typeface="+mn-lt"/>
                <a:ea typeface="+mn-ea"/>
                <a:cs typeface="+mn-cs"/>
              </a:rPr>
              <a:t>ToH</a:t>
            </a:r>
            <a:r>
              <a:rPr lang="en-US" sz="1200" b="1" i="0" kern="1200" dirty="0">
                <a:solidFill>
                  <a:schemeClr val="tx1"/>
                </a:solidFill>
                <a:effectLst/>
                <a:latin typeface="+mn-lt"/>
                <a:ea typeface="+mn-ea"/>
                <a:cs typeface="+mn-cs"/>
              </a:rPr>
              <a:t> influenced modern AI------------</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First and foremost: This is a classic and well-known algorithm that is taught in every university’s </a:t>
            </a:r>
            <a:r>
              <a:rPr lang="en-US" sz="1200" b="1" i="0" kern="1200" dirty="0" err="1">
                <a:solidFill>
                  <a:schemeClr val="tx1"/>
                </a:solidFill>
                <a:effectLst/>
                <a:latin typeface="+mn-lt"/>
                <a:ea typeface="+mn-ea"/>
                <a:cs typeface="+mn-cs"/>
              </a:rPr>
              <a:t>Compsci</a:t>
            </a:r>
            <a:r>
              <a:rPr lang="en-US" sz="1200" b="1" i="0" kern="1200" dirty="0">
                <a:solidFill>
                  <a:schemeClr val="tx1"/>
                </a:solidFill>
                <a:effectLst/>
                <a:latin typeface="+mn-lt"/>
                <a:ea typeface="+mn-ea"/>
                <a:cs typeface="+mn-cs"/>
              </a:rPr>
              <a:t> department.</a:t>
            </a:r>
          </a:p>
          <a:p>
            <a:pPr lvl="1"/>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Towers of Hanoi</a:t>
            </a:r>
            <a:r>
              <a:rPr lang="en-US" sz="1200" b="0" i="0" kern="1200" dirty="0">
                <a:solidFill>
                  <a:schemeClr val="tx1"/>
                </a:solidFill>
                <a:effectLst/>
                <a:latin typeface="+mn-lt"/>
                <a:ea typeface="+mn-ea"/>
                <a:cs typeface="+mn-cs"/>
              </a:rPr>
              <a:t> has influenced modern AI in the following ways: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State-space search</a:t>
            </a:r>
            <a:r>
              <a:rPr lang="en-US" sz="1200" b="0" i="0" kern="1200" dirty="0">
                <a:solidFill>
                  <a:schemeClr val="tx1"/>
                </a:solidFill>
                <a:effectLst/>
                <a:latin typeface="+mn-lt"/>
                <a:ea typeface="+mn-ea"/>
                <a:cs typeface="+mn-cs"/>
              </a:rPr>
              <a:t>: It illustrates fundamental concepts like state representation, transitions, and goal states, forming the basis for search algorithms used in AI.</a:t>
            </a:r>
          </a:p>
          <a:p>
            <a:r>
              <a:rPr lang="en-US" sz="1200" b="1" i="0" kern="1200" dirty="0">
                <a:solidFill>
                  <a:schemeClr val="tx1"/>
                </a:solidFill>
                <a:effectLst/>
                <a:latin typeface="+mn-lt"/>
                <a:ea typeface="+mn-ea"/>
                <a:cs typeface="+mn-cs"/>
              </a:rPr>
              <a:t>Recursive problem-solving</a:t>
            </a:r>
            <a:r>
              <a:rPr lang="en-US" sz="1200" b="0" i="0" kern="1200" dirty="0">
                <a:solidFill>
                  <a:schemeClr val="tx1"/>
                </a:solidFill>
                <a:effectLst/>
                <a:latin typeface="+mn-lt"/>
                <a:ea typeface="+mn-ea"/>
                <a:cs typeface="+mn-cs"/>
              </a:rPr>
              <a:t>: The problem is a foundational example of recursion and algorithmic problem decomposition, critical in AI for planning and optimization tasks.</a:t>
            </a:r>
          </a:p>
          <a:p>
            <a:r>
              <a:rPr lang="en-US" sz="1200" b="1" i="0" kern="1200" dirty="0">
                <a:solidFill>
                  <a:schemeClr val="tx1"/>
                </a:solidFill>
                <a:effectLst/>
                <a:latin typeface="+mn-lt"/>
                <a:ea typeface="+mn-ea"/>
                <a:cs typeface="+mn-cs"/>
              </a:rPr>
              <a:t>Game-solving frameworks</a:t>
            </a:r>
            <a:r>
              <a:rPr lang="en-US" sz="1200" b="0" i="0" kern="1200" dirty="0">
                <a:solidFill>
                  <a:schemeClr val="tx1"/>
                </a:solidFill>
                <a:effectLst/>
                <a:latin typeface="+mn-lt"/>
                <a:ea typeface="+mn-ea"/>
                <a:cs typeface="+mn-cs"/>
              </a:rPr>
              <a:t>: It has been used to develop and test algorithms like depth-first search, breadth-first search, and minimax.</a:t>
            </a:r>
          </a:p>
          <a:p>
            <a:r>
              <a:rPr lang="en-US" sz="1200" b="1" i="0" kern="1200" dirty="0">
                <a:solidFill>
                  <a:schemeClr val="tx1"/>
                </a:solidFill>
                <a:effectLst/>
                <a:latin typeface="+mn-lt"/>
                <a:ea typeface="+mn-ea"/>
                <a:cs typeface="+mn-cs"/>
              </a:rPr>
              <a:t>Benchmark for learning and reasoning</a:t>
            </a:r>
            <a:r>
              <a:rPr lang="en-US" sz="1200" b="0" i="0" kern="1200" dirty="0">
                <a:solidFill>
                  <a:schemeClr val="tx1"/>
                </a:solidFill>
                <a:effectLst/>
                <a:latin typeface="+mn-lt"/>
                <a:ea typeface="+mn-ea"/>
                <a:cs typeface="+mn-cs"/>
              </a:rPr>
              <a:t>: Towers of Hanoi serves as a benchmark for AI systems modeling human reasoning and solving sequential decision tasks.</a:t>
            </a:r>
          </a:p>
          <a:p>
            <a:r>
              <a:rPr lang="en-US" sz="1200" b="1" i="0" kern="1200" dirty="0">
                <a:solidFill>
                  <a:schemeClr val="tx1"/>
                </a:solidFill>
                <a:effectLst/>
                <a:latin typeface="+mn-lt"/>
                <a:ea typeface="+mn-ea"/>
                <a:cs typeface="+mn-cs"/>
              </a:rPr>
              <a:t>Formal problem-solving systems</a:t>
            </a:r>
            <a:r>
              <a:rPr lang="en-US" sz="1200" b="0" i="0" kern="1200" dirty="0">
                <a:solidFill>
                  <a:schemeClr val="tx1"/>
                </a:solidFill>
                <a:effectLst/>
                <a:latin typeface="+mn-lt"/>
                <a:ea typeface="+mn-ea"/>
                <a:cs typeface="+mn-cs"/>
              </a:rPr>
              <a:t>: It has guided the development of rule-based and symbolic AI approaches.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-----------Modern applications of the algos------------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2">
                  <a:lumMod val="90000"/>
                </a:schemeClr>
              </a:solidFill>
              <a:latin typeface="Consolas" panose="020B0609020204030204" pitchFamily="49" charset="0"/>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Towers of Hanoi</a:t>
            </a:r>
            <a:r>
              <a:rPr lang="en-US" sz="1200" b="0" i="0" kern="1200" dirty="0">
                <a:solidFill>
                  <a:schemeClr val="tx1"/>
                </a:solidFill>
                <a:effectLst/>
                <a:latin typeface="+mn-lt"/>
                <a:ea typeface="+mn-ea"/>
                <a:cs typeface="+mn-cs"/>
              </a:rPr>
              <a:t> algorithm is used in applications that involve </a:t>
            </a:r>
            <a:r>
              <a:rPr lang="en-US" sz="1200" b="1" i="0" kern="1200" dirty="0">
                <a:solidFill>
                  <a:schemeClr val="tx1"/>
                </a:solidFill>
                <a:effectLst/>
                <a:latin typeface="+mn-lt"/>
                <a:ea typeface="+mn-ea"/>
                <a:cs typeface="+mn-cs"/>
              </a:rPr>
              <a:t>recursive problem-solving, resource management, and optimization</a:t>
            </a:r>
            <a:r>
              <a:rPr lang="en-US" sz="1200" b="0" i="0" kern="1200" dirty="0">
                <a:solidFill>
                  <a:schemeClr val="tx1"/>
                </a:solidFill>
                <a:effectLst/>
                <a:latin typeface="+mn-lt"/>
                <a:ea typeface="+mn-ea"/>
                <a:cs typeface="+mn-cs"/>
              </a:rPr>
              <a:t>. Key applications include:</a:t>
            </a:r>
          </a:p>
          <a:p>
            <a:r>
              <a:rPr lang="en-US" sz="1200" b="1" i="0" kern="1200" dirty="0">
                <a:solidFill>
                  <a:schemeClr val="tx1"/>
                </a:solidFill>
                <a:effectLst/>
                <a:latin typeface="+mn-lt"/>
                <a:ea typeface="+mn-ea"/>
                <a:cs typeface="+mn-cs"/>
              </a:rPr>
              <a:t>Data organization</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Sorting algorithms and memory/thread management in computer systems.</a:t>
            </a:r>
          </a:p>
          <a:p>
            <a:pPr lvl="1"/>
            <a:r>
              <a:rPr lang="en-US" sz="1200" b="0" i="0" kern="1200" dirty="0">
                <a:solidFill>
                  <a:schemeClr val="tx1"/>
                </a:solidFill>
                <a:effectLst/>
                <a:latin typeface="+mn-lt"/>
                <a:ea typeface="+mn-ea"/>
                <a:cs typeface="+mn-cs"/>
              </a:rPr>
              <a:t>File backup/restoration systems for reorganizing incremental changes.</a:t>
            </a:r>
          </a:p>
          <a:p>
            <a:r>
              <a:rPr lang="en-US" sz="1200" b="1" i="0" kern="1200" dirty="0">
                <a:solidFill>
                  <a:schemeClr val="tx1"/>
                </a:solidFill>
                <a:effectLst/>
                <a:latin typeface="+mn-lt"/>
                <a:ea typeface="+mn-ea"/>
                <a:cs typeface="+mn-cs"/>
              </a:rPr>
              <a:t>Algorithm education and training</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Teaching recursion, state-space reasoning, and problem decomposition.</a:t>
            </a:r>
          </a:p>
          <a:p>
            <a:r>
              <a:rPr lang="en-US" sz="1200" b="1" i="0" kern="1200" dirty="0">
                <a:solidFill>
                  <a:schemeClr val="tx1"/>
                </a:solidFill>
                <a:effectLst/>
                <a:latin typeface="+mn-lt"/>
                <a:ea typeface="+mn-ea"/>
                <a:cs typeface="+mn-cs"/>
              </a:rPr>
              <a:t>Robotics and automation</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Moving stacked objects efficiently while avoiding constraints, similar to physical puzzle-solving.</a:t>
            </a:r>
          </a:p>
          <a:p>
            <a:r>
              <a:rPr lang="en-US" sz="1200" b="1" i="0" kern="1200" dirty="0">
                <a:solidFill>
                  <a:schemeClr val="tx1"/>
                </a:solidFill>
                <a:effectLst/>
                <a:latin typeface="+mn-lt"/>
                <a:ea typeface="+mn-ea"/>
                <a:cs typeface="+mn-cs"/>
              </a:rPr>
              <a:t>AI and cognitive science</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Modeling human reasoning, decision-making, and problem-solving in psychology and AI research.</a:t>
            </a:r>
          </a:p>
          <a:p>
            <a:r>
              <a:rPr lang="en-US" sz="1200" b="1" i="0" kern="1200" dirty="0">
                <a:solidFill>
                  <a:schemeClr val="tx1"/>
                </a:solidFill>
                <a:effectLst/>
                <a:latin typeface="+mn-lt"/>
                <a:ea typeface="+mn-ea"/>
                <a:cs typeface="+mn-cs"/>
              </a:rPr>
              <a:t>Game development</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Procedural puzzle generation inspired by Towers of Hanoi for educational or entertainment purposes.</a:t>
            </a:r>
            <a:endParaRPr lang="en-US" b="1" dirty="0">
              <a:solidFill>
                <a:schemeClr val="bg2">
                  <a:lumMod val="90000"/>
                </a:schemeClr>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bg2">
                  <a:lumMod val="90000"/>
                </a:schemeClr>
              </a:solidFill>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4953C5E-CAD2-46AE-BEEB-9E7C6430E19A}" type="slidenum">
              <a:rPr lang="LID4096" smtClean="0"/>
              <a:t>12</a:t>
            </a:fld>
            <a:endParaRPr lang="LID4096"/>
          </a:p>
        </p:txBody>
      </p:sp>
    </p:spTree>
    <p:extLst>
      <p:ext uri="{BB962C8B-B14F-4D97-AF65-F5344CB8AC3E}">
        <p14:creationId xmlns:p14="http://schemas.microsoft.com/office/powerpoint/2010/main" val="134473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Knight's Tour problem is a classic combinatorial puzzle in which </a:t>
            </a:r>
            <a:r>
              <a:rPr lang="en-US" sz="1200" b="1" i="0" kern="1200" dirty="0">
                <a:solidFill>
                  <a:schemeClr val="tx1"/>
                </a:solidFill>
                <a:effectLst/>
                <a:latin typeface="+mn-lt"/>
                <a:ea typeface="+mn-ea"/>
                <a:cs typeface="+mn-cs"/>
              </a:rPr>
              <a:t>the goal is to move a knight on a chessboard so that it visits every square exactly once, following the legal moves of a knight in chess </a:t>
            </a:r>
            <a:r>
              <a:rPr lang="en-US" sz="1200" b="0" i="0" kern="1200" dirty="0">
                <a:solidFill>
                  <a:schemeClr val="tx1"/>
                </a:solidFill>
                <a:effectLst/>
                <a:latin typeface="+mn-lt"/>
                <a:ea typeface="+mn-ea"/>
                <a:cs typeface="+mn-cs"/>
              </a:rPr>
              <a:t>(an "L-shaped" move: two squares in one direction and one square perpendicular, or vice versa). The solution can either be open, leaving the knight's final position unconnected to its starting position, or closed, where the final move returns to the starting square, forming a complete loop. </a:t>
            </a:r>
          </a:p>
          <a:p>
            <a:endParaRPr lang="en-US" b="0" i="0" dirty="0">
              <a:solidFill>
                <a:srgbClr val="333333"/>
              </a:solidFill>
              <a:effectLst/>
              <a:highlight>
                <a:srgbClr val="FFFFFF"/>
              </a:highlight>
              <a:latin typeface="inter-regular"/>
            </a:endParaRPr>
          </a:p>
          <a:p>
            <a:r>
              <a:rPr lang="en-US" b="0" i="0" dirty="0">
                <a:solidFill>
                  <a:srgbClr val="333333"/>
                </a:solidFill>
                <a:effectLst/>
                <a:highlight>
                  <a:srgbClr val="FFFFFF"/>
                </a:highlight>
                <a:latin typeface="inter-regular"/>
              </a:rPr>
              <a:t>The problem can be solved using several different algorithms, including </a:t>
            </a:r>
            <a:r>
              <a:rPr lang="en-US" b="1" i="0" dirty="0">
                <a:solidFill>
                  <a:srgbClr val="333333"/>
                </a:solidFill>
                <a:effectLst/>
                <a:highlight>
                  <a:srgbClr val="FFFFFF"/>
                </a:highlight>
                <a:latin typeface="inter-bold"/>
              </a:rPr>
              <a:t>depth-first search, breadth-first search, and backtracking</a:t>
            </a:r>
            <a:r>
              <a:rPr lang="en-US" b="0" i="0" dirty="0">
                <a:solidFill>
                  <a:srgbClr val="333333"/>
                </a:solidFill>
                <a:effectLst/>
                <a:highlight>
                  <a:srgbClr val="FFFFFF"/>
                </a:highlight>
                <a:latin typeface="inter-regular"/>
              </a:rPr>
              <a:t>. The most famous algorithm used to solve the Knight's Tour problem is </a:t>
            </a:r>
            <a:r>
              <a:rPr lang="en-US" b="1" i="0" dirty="0">
                <a:solidFill>
                  <a:srgbClr val="333333"/>
                </a:solidFill>
                <a:effectLst/>
                <a:highlight>
                  <a:srgbClr val="FFFFFF"/>
                </a:highlight>
                <a:latin typeface="inter-bold"/>
              </a:rPr>
              <a:t>Warnsdorff's algorithm</a:t>
            </a:r>
            <a:r>
              <a:rPr lang="en-US" b="0" i="0" dirty="0">
                <a:solidFill>
                  <a:srgbClr val="333333"/>
                </a:solidFill>
                <a:effectLst/>
                <a:highlight>
                  <a:srgbClr val="FFFFFF"/>
                </a:highlight>
                <a:latin typeface="inter-regular"/>
              </a:rPr>
              <a:t>, which is based on the principle that the knight should always move to the square with the least number of available moves.</a:t>
            </a:r>
          </a:p>
          <a:p>
            <a:endParaRPr lang="LID4096" dirty="0"/>
          </a:p>
        </p:txBody>
      </p:sp>
      <p:sp>
        <p:nvSpPr>
          <p:cNvPr id="4" name="Slide Number Placeholder 3"/>
          <p:cNvSpPr>
            <a:spLocks noGrp="1"/>
          </p:cNvSpPr>
          <p:nvPr>
            <p:ph type="sldNum" sz="quarter" idx="5"/>
          </p:nvPr>
        </p:nvSpPr>
        <p:spPr/>
        <p:txBody>
          <a:bodyPr/>
          <a:lstStyle/>
          <a:p>
            <a:fld id="{F4953C5E-CAD2-46AE-BEEB-9E7C6430E19A}" type="slidenum">
              <a:rPr lang="LID4096" smtClean="0"/>
              <a:t>13</a:t>
            </a:fld>
            <a:endParaRPr lang="LID4096"/>
          </a:p>
        </p:txBody>
      </p:sp>
    </p:spTree>
    <p:extLst>
      <p:ext uri="{BB962C8B-B14F-4D97-AF65-F5344CB8AC3E}">
        <p14:creationId xmlns:p14="http://schemas.microsoft.com/office/powerpoint/2010/main" val="2029076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-----------Key points of the BASIC program------------</a:t>
            </a:r>
          </a:p>
          <a:p>
            <a:r>
              <a:rPr lang="en-US" sz="1200" b="1" i="0" kern="1200" dirty="0">
                <a:solidFill>
                  <a:schemeClr val="tx1"/>
                </a:solidFill>
                <a:effectLst/>
                <a:latin typeface="+mn-lt"/>
                <a:ea typeface="+mn-ea"/>
                <a:cs typeface="+mn-cs"/>
              </a:rPr>
              <a:t>601-601</a:t>
            </a:r>
            <a:r>
              <a:rPr lang="en-US" sz="1200" b="0" i="0" kern="1200" dirty="0">
                <a:solidFill>
                  <a:schemeClr val="tx1"/>
                </a:solidFill>
                <a:effectLst/>
                <a:latin typeface="+mn-lt"/>
                <a:ea typeface="+mn-ea"/>
                <a:cs typeface="+mn-cs"/>
              </a:rPr>
              <a:t>: reads predefined board values (MD)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601-608 Static Path Approach lines :</a:t>
            </a:r>
            <a:r>
              <a:rPr lang="en-US" sz="1200" b="0" i="0" kern="1200" dirty="0">
                <a:solidFill>
                  <a:schemeClr val="tx1"/>
                </a:solidFill>
                <a:effectLst/>
                <a:latin typeface="+mn-lt"/>
                <a:ea typeface="+mn-ea"/>
                <a:cs typeface="+mn-cs"/>
              </a:rPr>
              <a:t> Relies on precomputed knight's tour data in DATA statements. (</a:t>
            </a:r>
            <a:r>
              <a:rPr lang="en-US" sz="1200" b="1" i="0" kern="1200" dirty="0">
                <a:solidFill>
                  <a:schemeClr val="tx1"/>
                </a:solidFill>
                <a:effectLst/>
                <a:latin typeface="+mn-lt"/>
                <a:ea typeface="+mn-ea"/>
                <a:cs typeface="+mn-cs"/>
              </a:rPr>
              <a:t>BD – board data</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615-627 Mapping and Adjustments:</a:t>
            </a:r>
            <a:r>
              <a:rPr lang="en-US" sz="1200" b="0" i="0" kern="1200" dirty="0">
                <a:solidFill>
                  <a:schemeClr val="tx1"/>
                </a:solidFill>
                <a:effectLst/>
                <a:latin typeface="+mn-lt"/>
                <a:ea typeface="+mn-ea"/>
                <a:cs typeface="+mn-cs"/>
              </a:rPr>
              <a:t> Shifts the precomputed solution (</a:t>
            </a:r>
            <a:r>
              <a:rPr lang="en-US" sz="1200" b="1" i="0" kern="1200" dirty="0">
                <a:solidFill>
                  <a:schemeClr val="tx1"/>
                </a:solidFill>
                <a:effectLst/>
                <a:latin typeface="+mn-lt"/>
                <a:ea typeface="+mn-ea"/>
                <a:cs typeface="+mn-cs"/>
              </a:rPr>
              <a:t>MD array – move data</a:t>
            </a:r>
            <a:r>
              <a:rPr lang="en-US" sz="1200" b="0" i="0" kern="1200" dirty="0">
                <a:solidFill>
                  <a:schemeClr val="tx1"/>
                </a:solidFill>
                <a:effectLst/>
                <a:latin typeface="+mn-lt"/>
                <a:ea typeface="+mn-ea"/>
                <a:cs typeface="+mn-cs"/>
              </a:rPr>
              <a:t>) to start at the user’s chosen square using offset adjustments (</a:t>
            </a:r>
            <a:r>
              <a:rPr lang="en-US" sz="1200" b="1" i="0" kern="1200" dirty="0">
                <a:solidFill>
                  <a:schemeClr val="tx1"/>
                </a:solidFill>
                <a:effectLst/>
                <a:latin typeface="+mn-lt"/>
                <a:ea typeface="+mn-ea"/>
                <a:cs typeface="+mn-cs"/>
              </a:rPr>
              <a:t>FC – final count offset</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620-710 Graphics Rendering:</a:t>
            </a:r>
            <a:r>
              <a:rPr lang="en-US" sz="1200" b="0" i="0" kern="1200" dirty="0">
                <a:solidFill>
                  <a:schemeClr val="tx1"/>
                </a:solidFill>
                <a:effectLst/>
                <a:latin typeface="+mn-lt"/>
                <a:ea typeface="+mn-ea"/>
                <a:cs typeface="+mn-cs"/>
              </a:rPr>
              <a:t> Renders the knight's moves on the chessboard using POKE commands for animation.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70-115</a:t>
            </a:r>
            <a:r>
              <a:rPr lang="en-US" sz="1200" b="0" i="0" kern="1200" dirty="0">
                <a:solidFill>
                  <a:schemeClr val="tx1"/>
                </a:solidFill>
                <a:effectLst/>
                <a:latin typeface="+mn-lt"/>
                <a:ea typeface="+mn-ea"/>
                <a:cs typeface="+mn-cs"/>
              </a:rPr>
              <a:t>: Main program, initializes by calling subroutines for instructions (200), graphics (400), and solution display (600). Inputs starting position (N$) and sets POKE values.</a:t>
            </a:r>
          </a:p>
          <a:p>
            <a:r>
              <a:rPr lang="en-US" sz="1200" b="1" i="0" kern="1200" dirty="0">
                <a:solidFill>
                  <a:schemeClr val="tx1"/>
                </a:solidFill>
                <a:effectLst/>
                <a:latin typeface="+mn-lt"/>
                <a:ea typeface="+mn-ea"/>
                <a:cs typeface="+mn-cs"/>
              </a:rPr>
              <a:t>200-350</a:t>
            </a:r>
            <a:r>
              <a:rPr lang="en-US" sz="1200" b="0" i="0" kern="1200" dirty="0">
                <a:solidFill>
                  <a:schemeClr val="tx1"/>
                </a:solidFill>
                <a:effectLst/>
                <a:latin typeface="+mn-lt"/>
                <a:ea typeface="+mn-ea"/>
                <a:cs typeface="+mn-cs"/>
              </a:rPr>
              <a:t>: Instructions, clears the screen, prints problem description, and takes user input for starting row (R) and column (C). Validates input.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290-330:</a:t>
            </a:r>
            <a:r>
              <a:rPr lang="en-US" sz="1200" b="0" i="0" kern="1200" dirty="0">
                <a:solidFill>
                  <a:schemeClr val="tx1"/>
                </a:solidFill>
                <a:effectLst/>
                <a:latin typeface="+mn-lt"/>
                <a:ea typeface="+mn-ea"/>
                <a:cs typeface="+mn-cs"/>
              </a:rPr>
              <a:t> Collects the </a:t>
            </a:r>
            <a:r>
              <a:rPr lang="en-US" sz="1200" b="1" i="0" kern="1200" dirty="0">
                <a:solidFill>
                  <a:schemeClr val="tx1"/>
                </a:solidFill>
                <a:effectLst/>
                <a:latin typeface="+mn-lt"/>
                <a:ea typeface="+mn-ea"/>
                <a:cs typeface="+mn-cs"/>
              </a:rPr>
              <a:t>starting position (R, C) </a:t>
            </a:r>
            <a:r>
              <a:rPr lang="en-US" sz="1200" b="0" i="0" kern="1200" dirty="0">
                <a:solidFill>
                  <a:schemeClr val="tx1"/>
                </a:solidFill>
                <a:effectLst/>
                <a:latin typeface="+mn-lt"/>
                <a:ea typeface="+mn-ea"/>
                <a:cs typeface="+mn-cs"/>
              </a:rPr>
              <a:t>from the user.</a:t>
            </a:r>
          </a:p>
          <a:p>
            <a:r>
              <a:rPr lang="en-US" sz="1200" b="1" i="0" kern="1200" dirty="0">
                <a:solidFill>
                  <a:schemeClr val="tx1"/>
                </a:solidFill>
                <a:effectLst/>
                <a:latin typeface="+mn-lt"/>
                <a:ea typeface="+mn-ea"/>
                <a:cs typeface="+mn-cs"/>
              </a:rPr>
              <a:t>400-520</a:t>
            </a:r>
            <a:r>
              <a:rPr lang="en-US" sz="1200" b="0" i="0" kern="1200" dirty="0">
                <a:solidFill>
                  <a:schemeClr val="tx1"/>
                </a:solidFill>
                <a:effectLst/>
                <a:latin typeface="+mn-lt"/>
                <a:ea typeface="+mn-ea"/>
                <a:cs typeface="+mn-cs"/>
              </a:rPr>
              <a:t>: Graphics setup, clears the screen, initializes graphical data (J), sets screen memory (S), and executes display setup (SYS 49152).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 algorithms like backtracking or heuristics are used; instead, the tour </a:t>
            </a:r>
            <a:r>
              <a:rPr lang="en-US" sz="1200" b="1" i="0" kern="1200" dirty="0">
                <a:solidFill>
                  <a:schemeClr val="tx1"/>
                </a:solidFill>
                <a:effectLst/>
                <a:latin typeface="+mn-lt"/>
                <a:ea typeface="+mn-ea"/>
                <a:cs typeface="+mn-cs"/>
              </a:rPr>
              <a:t>is entirely precomputed and static (601-608 for move sequence).</a:t>
            </a:r>
          </a:p>
          <a:p>
            <a:r>
              <a:rPr lang="en-US" sz="1200" b="1" i="0" kern="1200" dirty="0">
                <a:solidFill>
                  <a:schemeClr val="tx1"/>
                </a:solidFill>
                <a:effectLst/>
                <a:latin typeface="+mn-lt"/>
                <a:ea typeface="+mn-ea"/>
                <a:cs typeface="+mn-cs"/>
              </a:rPr>
              <a:t>J &amp; K variables </a:t>
            </a:r>
            <a:r>
              <a:rPr lang="en-US" sz="1200" b="0" i="0" kern="1200" dirty="0">
                <a:solidFill>
                  <a:schemeClr val="tx1"/>
                </a:solidFill>
                <a:effectLst/>
                <a:latin typeface="+mn-lt"/>
                <a:ea typeface="+mn-ea"/>
                <a:cs typeface="+mn-cs"/>
              </a:rPr>
              <a:t>are the loop counters </a:t>
            </a:r>
            <a:r>
              <a:rPr lang="en-US" sz="1200" b="1" i="0" kern="1200" dirty="0">
                <a:solidFill>
                  <a:schemeClr val="tx1"/>
                </a:solidFill>
                <a:effectLst/>
                <a:latin typeface="+mn-lt"/>
                <a:ea typeface="+mn-ea"/>
                <a:cs typeface="+mn-cs"/>
              </a:rPr>
              <a:t>J row K column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 &amp; V </a:t>
            </a:r>
            <a:r>
              <a:rPr lang="en-US" sz="1200" b="0" i="0" kern="1200" dirty="0">
                <a:solidFill>
                  <a:schemeClr val="tx1"/>
                </a:solidFill>
                <a:effectLst/>
                <a:latin typeface="+mn-lt"/>
                <a:ea typeface="+mn-ea"/>
                <a:cs typeface="+mn-cs"/>
              </a:rPr>
              <a:t>are for the graphics rendering</a:t>
            </a:r>
          </a:p>
          <a:p>
            <a:endParaRPr lang="en-US" dirty="0"/>
          </a:p>
          <a:p>
            <a:r>
              <a:rPr lang="en-US" sz="1200" b="1" i="0" kern="1200" dirty="0">
                <a:solidFill>
                  <a:schemeClr val="tx1"/>
                </a:solidFill>
                <a:effectLst/>
                <a:latin typeface="+mn-lt"/>
                <a:ea typeface="+mn-ea"/>
                <a:cs typeface="+mn-cs"/>
              </a:rPr>
              <a:t>-------------Algorithmic information------------------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Precomputed Solution (Hardcoded Path):</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solution to the Knight's Tour problem is precomputed and stored as a matrix (MD). Dynamic computation (e.g., backtracking) is avoided, likely due to performance or implementation constraints on the BASIC interpreter.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Mapping and Adjustment of Precomputed Data</a:t>
            </a:r>
          </a:p>
          <a:p>
            <a:r>
              <a:rPr lang="en-US" dirty="0"/>
              <a:t> </a:t>
            </a:r>
            <a:r>
              <a:rPr lang="en-US" sz="1200" b="0" i="0" kern="1200" dirty="0">
                <a:solidFill>
                  <a:schemeClr val="tx1"/>
                </a:solidFill>
                <a:effectLst/>
                <a:latin typeface="+mn-lt"/>
                <a:ea typeface="+mn-ea"/>
                <a:cs typeface="+mn-cs"/>
              </a:rPr>
              <a:t>The program uses </a:t>
            </a:r>
            <a:r>
              <a:rPr lang="en-US" sz="1200" b="1" i="0" kern="1200" dirty="0">
                <a:solidFill>
                  <a:schemeClr val="tx1"/>
                </a:solidFill>
                <a:effectLst/>
                <a:latin typeface="+mn-lt"/>
                <a:ea typeface="+mn-ea"/>
                <a:cs typeface="+mn-cs"/>
              </a:rPr>
              <a:t>mapping and adjustment</a:t>
            </a:r>
            <a:r>
              <a:rPr lang="en-US" sz="1200" b="0" i="0" kern="1200" dirty="0">
                <a:solidFill>
                  <a:schemeClr val="tx1"/>
                </a:solidFill>
                <a:effectLst/>
                <a:latin typeface="+mn-lt"/>
                <a:ea typeface="+mn-ea"/>
                <a:cs typeface="+mn-cs"/>
              </a:rPr>
              <a:t> to align the precomputed static knight's tour (MD array) with the user-selected starting position. After the user inputs the starting square (R, C), an offset (FC) is calculated based on the precomputed starting step at that square. The program then adjusts the sequence by subtracting the offset from all step numbers in the tour. If the step number becomes less than 1, it wraps around by adding 64 (the total number of squares). The result is a new mapped tour (BD array) that maintains the same sequence as the original but starts from the user’s chosen square, allowing flexibility while still relying on a hardcoded solution.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 this C64 program there is the notable absence of a more complex and modern search algorithms, such as:</a:t>
            </a:r>
          </a:p>
          <a:p>
            <a:r>
              <a:rPr lang="en-US" sz="1200" b="1" i="0" kern="1200" dirty="0">
                <a:solidFill>
                  <a:schemeClr val="tx1"/>
                </a:solidFill>
                <a:effectLst/>
                <a:latin typeface="+mn-lt"/>
                <a:ea typeface="+mn-ea"/>
                <a:cs typeface="+mn-cs"/>
              </a:rPr>
              <a:t>Backtracking:</a:t>
            </a:r>
            <a:r>
              <a:rPr lang="en-US" sz="1200" b="0" i="0" kern="1200" dirty="0">
                <a:solidFill>
                  <a:schemeClr val="tx1"/>
                </a:solidFill>
                <a:effectLst/>
                <a:latin typeface="+mn-lt"/>
                <a:ea typeface="+mn-ea"/>
                <a:cs typeface="+mn-cs"/>
              </a:rPr>
              <a:t> Used to explore all possible knight's movements and backtrack when hitting invalid moves.</a:t>
            </a:r>
          </a:p>
          <a:p>
            <a:r>
              <a:rPr lang="en-US" sz="1200" b="1" i="0" kern="1200" dirty="0">
                <a:solidFill>
                  <a:schemeClr val="tx1"/>
                </a:solidFill>
                <a:effectLst/>
                <a:latin typeface="+mn-lt"/>
                <a:ea typeface="+mn-ea"/>
                <a:cs typeface="+mn-cs"/>
              </a:rPr>
              <a:t>Warnsdorff's Rule:</a:t>
            </a:r>
            <a:r>
              <a:rPr lang="en-US" sz="1200" b="0" i="0" kern="1200" dirty="0">
                <a:solidFill>
                  <a:schemeClr val="tx1"/>
                </a:solidFill>
                <a:effectLst/>
                <a:latin typeface="+mn-lt"/>
                <a:ea typeface="+mn-ea"/>
                <a:cs typeface="+mn-cs"/>
              </a:rPr>
              <a:t> A heuristic to reduce computation by always choosing the square with the least onward moves.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-----------How Knight’s Tour influenced modern AI------------</a:t>
            </a:r>
          </a:p>
          <a:p>
            <a:endParaRPr lang="en-US" dirty="0"/>
          </a:p>
          <a:p>
            <a:r>
              <a:rPr lang="en-US" sz="1200" b="0" i="0" kern="1200" dirty="0">
                <a:solidFill>
                  <a:schemeClr val="tx1"/>
                </a:solidFill>
                <a:effectLst/>
                <a:latin typeface="+mn-lt"/>
                <a:ea typeface="+mn-ea"/>
                <a:cs typeface="+mn-cs"/>
              </a:rPr>
              <a:t>The Knight's Tour highlights </a:t>
            </a:r>
            <a:r>
              <a:rPr lang="en-US" sz="1200" b="1" i="0" kern="1200" dirty="0">
                <a:solidFill>
                  <a:schemeClr val="tx1"/>
                </a:solidFill>
                <a:effectLst/>
                <a:latin typeface="+mn-lt"/>
                <a:ea typeface="+mn-ea"/>
                <a:cs typeface="+mn-cs"/>
              </a:rPr>
              <a:t>combinatorial search</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graph traversal</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heuristic techniques</a:t>
            </a:r>
            <a:r>
              <a:rPr lang="en-US" sz="1200" b="0" i="0" kern="1200" dirty="0">
                <a:solidFill>
                  <a:schemeClr val="tx1"/>
                </a:solidFill>
                <a:effectLst/>
                <a:latin typeface="+mn-lt"/>
                <a:ea typeface="+mn-ea"/>
                <a:cs typeface="+mn-cs"/>
              </a:rPr>
              <a:t> used in AI.</a:t>
            </a:r>
          </a:p>
          <a:p>
            <a:r>
              <a:rPr lang="en-US" sz="1200" b="0" i="0" kern="1200" dirty="0">
                <a:solidFill>
                  <a:schemeClr val="tx1"/>
                </a:solidFill>
                <a:effectLst/>
                <a:latin typeface="+mn-lt"/>
                <a:ea typeface="+mn-ea"/>
                <a:cs typeface="+mn-cs"/>
              </a:rPr>
              <a:t>Influences pathfinding algorithms like </a:t>
            </a: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Dijkstra's</a:t>
            </a:r>
            <a:r>
              <a:rPr lang="en-US" sz="1200" b="0" i="0" kern="1200" dirty="0">
                <a:solidFill>
                  <a:schemeClr val="tx1"/>
                </a:solidFill>
                <a:effectLst/>
                <a:latin typeface="+mn-lt"/>
                <a:ea typeface="+mn-ea"/>
                <a:cs typeface="+mn-cs"/>
              </a:rPr>
              <a:t> as well as optimization methods.</a:t>
            </a:r>
          </a:p>
          <a:p>
            <a:r>
              <a:rPr lang="en-US" sz="1200" b="1" i="0" kern="1200" dirty="0">
                <a:solidFill>
                  <a:schemeClr val="tx1"/>
                </a:solidFill>
                <a:effectLst/>
                <a:latin typeface="+mn-lt"/>
                <a:ea typeface="+mn-ea"/>
                <a:cs typeface="+mn-cs"/>
              </a:rPr>
              <a:t>Rule-based logic</a:t>
            </a:r>
            <a:r>
              <a:rPr lang="en-US" sz="1200" b="0" i="0" kern="1200" dirty="0">
                <a:solidFill>
                  <a:schemeClr val="tx1"/>
                </a:solidFill>
                <a:effectLst/>
                <a:latin typeface="+mn-lt"/>
                <a:ea typeface="+mn-ea"/>
                <a:cs typeface="+mn-cs"/>
              </a:rPr>
              <a:t>, seen in static or heuristic techniques like Warnsdorff’s Rule, inspired </a:t>
            </a:r>
            <a:r>
              <a:rPr lang="en-US" sz="1200" b="1" i="0" kern="1200" dirty="0">
                <a:solidFill>
                  <a:schemeClr val="tx1"/>
                </a:solidFill>
                <a:effectLst/>
                <a:latin typeface="+mn-lt"/>
                <a:ea typeface="+mn-ea"/>
                <a:cs typeface="+mn-cs"/>
              </a:rPr>
              <a:t>expert systems</a:t>
            </a:r>
            <a:r>
              <a:rPr lang="en-US" sz="1200" b="0" i="0" kern="1200" dirty="0">
                <a:solidFill>
                  <a:schemeClr val="tx1"/>
                </a:solidFill>
                <a:effectLst/>
                <a:latin typeface="+mn-lt"/>
                <a:ea typeface="+mn-ea"/>
                <a:cs typeface="+mn-cs"/>
              </a:rPr>
              <a:t> and decision-making tools.</a:t>
            </a:r>
          </a:p>
          <a:p>
            <a:r>
              <a:rPr lang="en-US" sz="1200" b="0" i="0" kern="1200" dirty="0">
                <a:solidFill>
                  <a:schemeClr val="tx1"/>
                </a:solidFill>
                <a:effectLst/>
                <a:latin typeface="+mn-lt"/>
                <a:ea typeface="+mn-ea"/>
                <a:cs typeface="+mn-cs"/>
              </a:rPr>
              <a:t>Demonstrates </a:t>
            </a:r>
            <a:r>
              <a:rPr lang="en-US" sz="1200" b="1" i="0" kern="1200" dirty="0">
                <a:solidFill>
                  <a:schemeClr val="tx1"/>
                </a:solidFill>
                <a:effectLst/>
                <a:latin typeface="+mn-lt"/>
                <a:ea typeface="+mn-ea"/>
                <a:cs typeface="+mn-cs"/>
              </a:rPr>
              <a:t>structured problem-solving</a:t>
            </a:r>
            <a:r>
              <a:rPr lang="en-US" sz="1200" b="0" i="0" kern="1200" dirty="0">
                <a:solidFill>
                  <a:schemeClr val="tx1"/>
                </a:solidFill>
                <a:effectLst/>
                <a:latin typeface="+mn-lt"/>
                <a:ea typeface="+mn-ea"/>
                <a:cs typeface="+mn-cs"/>
              </a:rPr>
              <a:t>, driving advancements in robotics, game AI, and planning systems.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Warnsdorff’s algorithm – it wasn’t used here but is common in solving this puzzle</a:t>
            </a:r>
          </a:p>
          <a:p>
            <a:r>
              <a:rPr lang="en-US" sz="1200" b="0" i="0" kern="1200" dirty="0">
                <a:solidFill>
                  <a:schemeClr val="tx1"/>
                </a:solidFill>
                <a:effectLst/>
                <a:latin typeface="+mn-lt"/>
                <a:ea typeface="+mn-ea"/>
                <a:cs typeface="+mn-cs"/>
              </a:rPr>
              <a:t>Steps of the Algorithm:</a:t>
            </a:r>
          </a:p>
          <a:p>
            <a:r>
              <a:rPr lang="en-US" sz="1200" b="1" i="0" kern="1200" dirty="0">
                <a:solidFill>
                  <a:schemeClr val="tx1"/>
                </a:solidFill>
                <a:effectLst/>
                <a:latin typeface="+mn-lt"/>
                <a:ea typeface="+mn-ea"/>
                <a:cs typeface="+mn-cs"/>
              </a:rPr>
              <a:t>Initialize starting position</a:t>
            </a:r>
            <a:r>
              <a:rPr lang="en-US" sz="1200" b="0" i="0" kern="1200" dirty="0">
                <a:solidFill>
                  <a:schemeClr val="tx1"/>
                </a:solidFill>
                <a:effectLst/>
                <a:latin typeface="+mn-lt"/>
                <a:ea typeface="+mn-ea"/>
                <a:cs typeface="+mn-cs"/>
              </a:rPr>
              <a:t>: Place the knight on any starting square on the chessboard.</a:t>
            </a:r>
          </a:p>
          <a:p>
            <a:r>
              <a:rPr lang="en-US" sz="1200" b="1" i="0" kern="1200" dirty="0">
                <a:solidFill>
                  <a:schemeClr val="tx1"/>
                </a:solidFill>
                <a:effectLst/>
                <a:latin typeface="+mn-lt"/>
                <a:ea typeface="+mn-ea"/>
                <a:cs typeface="+mn-cs"/>
              </a:rPr>
              <a:t>Calculate accessibility</a:t>
            </a:r>
            <a:r>
              <a:rPr lang="en-US" sz="1200" b="0" i="0" kern="1200" dirty="0">
                <a:solidFill>
                  <a:schemeClr val="tx1"/>
                </a:solidFill>
                <a:effectLst/>
                <a:latin typeface="+mn-lt"/>
                <a:ea typeface="+mn-ea"/>
                <a:cs typeface="+mn-cs"/>
              </a:rPr>
              <a:t>: For each legal move the knight can make from its current position, count how many squares the knight could move to from those options. (This is called the "degree" or accessibility of the square.)</a:t>
            </a:r>
          </a:p>
          <a:p>
            <a:r>
              <a:rPr lang="en-US" sz="1200" b="1" i="0" kern="1200" dirty="0">
                <a:solidFill>
                  <a:schemeClr val="tx1"/>
                </a:solidFill>
                <a:effectLst/>
                <a:latin typeface="+mn-lt"/>
                <a:ea typeface="+mn-ea"/>
                <a:cs typeface="+mn-cs"/>
              </a:rPr>
              <a:t>Choose the next move with the lowest degree</a:t>
            </a:r>
            <a:r>
              <a:rPr lang="en-US" sz="1200" b="0" i="0" kern="1200" dirty="0">
                <a:solidFill>
                  <a:schemeClr val="tx1"/>
                </a:solidFill>
                <a:effectLst/>
                <a:latin typeface="+mn-lt"/>
                <a:ea typeface="+mn-ea"/>
                <a:cs typeface="+mn-cs"/>
              </a:rPr>
              <a:t>: Select the move that leads to the square with the smallest degree (fewest onward moves). If there are ties, break them arbitrarily or use a predefined ordering.</a:t>
            </a:r>
          </a:p>
          <a:p>
            <a:r>
              <a:rPr lang="en-US" sz="1200" b="1" i="0" kern="1200" dirty="0">
                <a:solidFill>
                  <a:schemeClr val="tx1"/>
                </a:solidFill>
                <a:effectLst/>
                <a:latin typeface="+mn-lt"/>
                <a:ea typeface="+mn-ea"/>
                <a:cs typeface="+mn-cs"/>
              </a:rPr>
              <a:t>Update the position</a:t>
            </a:r>
            <a:r>
              <a:rPr lang="en-US" sz="1200" b="0" i="0" kern="1200" dirty="0">
                <a:solidFill>
                  <a:schemeClr val="tx1"/>
                </a:solidFill>
                <a:effectLst/>
                <a:latin typeface="+mn-lt"/>
                <a:ea typeface="+mn-ea"/>
                <a:cs typeface="+mn-cs"/>
              </a:rPr>
              <a:t>: Move the knight to the chosen square.</a:t>
            </a:r>
          </a:p>
          <a:p>
            <a:r>
              <a:rPr lang="en-US" sz="1200" b="1" i="0" kern="1200" dirty="0">
                <a:solidFill>
                  <a:schemeClr val="tx1"/>
                </a:solidFill>
                <a:effectLst/>
                <a:latin typeface="+mn-lt"/>
                <a:ea typeface="+mn-ea"/>
                <a:cs typeface="+mn-cs"/>
              </a:rPr>
              <a:t>Repeat until completion</a:t>
            </a:r>
            <a:r>
              <a:rPr lang="en-US" sz="1200" b="0" i="0" kern="1200" dirty="0">
                <a:solidFill>
                  <a:schemeClr val="tx1"/>
                </a:solidFill>
                <a:effectLst/>
                <a:latin typeface="+mn-lt"/>
                <a:ea typeface="+mn-ea"/>
                <a:cs typeface="+mn-cs"/>
              </a:rPr>
              <a:t>: Continue this process until either the knight has visited all squares or no valid move remains.</a:t>
            </a:r>
          </a:p>
          <a:p>
            <a:r>
              <a:rPr lang="en-US" sz="1200" b="1" i="0" kern="1200" dirty="0">
                <a:solidFill>
                  <a:schemeClr val="tx1"/>
                </a:solidFill>
                <a:effectLst/>
                <a:latin typeface="+mn-lt"/>
                <a:ea typeface="+mn-ea"/>
                <a:cs typeface="+mn-cs"/>
              </a:rPr>
              <a:t>Handle dead ends</a:t>
            </a:r>
            <a:r>
              <a:rPr lang="en-US" sz="1200" b="0" i="0" kern="1200" dirty="0">
                <a:solidFill>
                  <a:schemeClr val="tx1"/>
                </a:solidFill>
                <a:effectLst/>
                <a:latin typeface="+mn-lt"/>
                <a:ea typeface="+mn-ea"/>
                <a:cs typeface="+mn-cs"/>
              </a:rPr>
              <a:t>: If a dead end is reached (no available moves but squares are still unvisited), the algorithm fails for that attempt.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-----------Applications today that use these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Pathfinding in Robotics:</a:t>
            </a:r>
            <a:r>
              <a:rPr lang="en-US" sz="1200" b="0" i="0" kern="1200" dirty="0">
                <a:solidFill>
                  <a:schemeClr val="tx1"/>
                </a:solidFill>
                <a:effectLst/>
                <a:latin typeface="+mn-lt"/>
                <a:ea typeface="+mn-ea"/>
                <a:cs typeface="+mn-cs"/>
              </a:rPr>
              <a:t> Algorithms inspired by the Knight's Tour, such as combinatorial search and graph traversal, are used in robotic navigation for coverage (e.g., cleaning robots like Roombas).</a:t>
            </a:r>
          </a:p>
          <a:p>
            <a:r>
              <a:rPr lang="en-US" sz="1200" b="1" i="0" kern="1200" dirty="0">
                <a:solidFill>
                  <a:schemeClr val="tx1"/>
                </a:solidFill>
                <a:effectLst/>
                <a:latin typeface="+mn-lt"/>
                <a:ea typeface="+mn-ea"/>
                <a:cs typeface="+mn-cs"/>
              </a:rPr>
              <a:t>Game AI:</a:t>
            </a:r>
            <a:r>
              <a:rPr lang="en-US" sz="1200" b="0" i="0" kern="1200" dirty="0">
                <a:solidFill>
                  <a:schemeClr val="tx1"/>
                </a:solidFill>
                <a:effectLst/>
                <a:latin typeface="+mn-lt"/>
                <a:ea typeface="+mn-ea"/>
                <a:cs typeface="+mn-cs"/>
              </a:rPr>
              <a:t> Chess engines and other game AI systems use similar move-generation and optimization strategies, inspired by structured traversal and heuristic-based decision-making.</a:t>
            </a:r>
          </a:p>
          <a:p>
            <a:r>
              <a:rPr lang="en-US" sz="1200" b="1" i="0" kern="1200" dirty="0">
                <a:solidFill>
                  <a:schemeClr val="tx1"/>
                </a:solidFill>
                <a:effectLst/>
                <a:latin typeface="+mn-lt"/>
                <a:ea typeface="+mn-ea"/>
                <a:cs typeface="+mn-cs"/>
              </a:rPr>
              <a:t>Circuit Design:</a:t>
            </a:r>
            <a:r>
              <a:rPr lang="en-US" sz="1200" b="0" i="0" kern="1200" dirty="0">
                <a:solidFill>
                  <a:schemeClr val="tx1"/>
                </a:solidFill>
                <a:effectLst/>
                <a:latin typeface="+mn-lt"/>
                <a:ea typeface="+mn-ea"/>
                <a:cs typeface="+mn-cs"/>
              </a:rPr>
              <a:t> Techniques similar to the Knight's Tour solve problems in circuit board layout and optimization, such as wire-routing algorithms.</a:t>
            </a:r>
          </a:p>
          <a:p>
            <a:r>
              <a:rPr lang="en-US" sz="1200" b="1" i="0" kern="1200" dirty="0">
                <a:solidFill>
                  <a:schemeClr val="tx1"/>
                </a:solidFill>
                <a:effectLst/>
                <a:latin typeface="+mn-lt"/>
                <a:ea typeface="+mn-ea"/>
                <a:cs typeface="+mn-cs"/>
              </a:rPr>
              <a:t>Resource Scheduling and Optimization:</a:t>
            </a:r>
            <a:r>
              <a:rPr lang="en-US" sz="1200" b="0" i="0" kern="1200" dirty="0">
                <a:solidFill>
                  <a:schemeClr val="tx1"/>
                </a:solidFill>
                <a:effectLst/>
                <a:latin typeface="+mn-lt"/>
                <a:ea typeface="+mn-ea"/>
                <a:cs typeface="+mn-cs"/>
              </a:rPr>
              <a:t> Combinatorial search techniques are applied in scheduling problems, including logistics and task allocation for limited resources.</a:t>
            </a:r>
          </a:p>
          <a:p>
            <a:r>
              <a:rPr lang="en-US" sz="1200" b="1" i="0" kern="1200" dirty="0">
                <a:solidFill>
                  <a:schemeClr val="tx1"/>
                </a:solidFill>
                <a:effectLst/>
                <a:latin typeface="+mn-lt"/>
                <a:ea typeface="+mn-ea"/>
                <a:cs typeface="+mn-cs"/>
              </a:rPr>
              <a:t>AI and Machine Learning:</a:t>
            </a:r>
            <a:r>
              <a:rPr lang="en-US" sz="1200" b="0" i="0" kern="1200" dirty="0">
                <a:solidFill>
                  <a:schemeClr val="tx1"/>
                </a:solidFill>
                <a:effectLst/>
                <a:latin typeface="+mn-lt"/>
                <a:ea typeface="+mn-ea"/>
                <a:cs typeface="+mn-cs"/>
              </a:rPr>
              <a:t> Graph search and traversal algorithms derived from the Knight's Tour influence neural network architectures, recommendation systems, and sequence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F4953C5E-CAD2-46AE-BEEB-9E7C6430E19A}" type="slidenum">
              <a:rPr lang="LID4096" smtClean="0"/>
              <a:t>14</a:t>
            </a:fld>
            <a:endParaRPr lang="LID4096"/>
          </a:p>
        </p:txBody>
      </p:sp>
    </p:spTree>
    <p:extLst>
      <p:ext uri="{BB962C8B-B14F-4D97-AF65-F5344CB8AC3E}">
        <p14:creationId xmlns:p14="http://schemas.microsoft.com/office/powerpoint/2010/main" val="1529808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Tic Tac Toe</a:t>
            </a:r>
            <a:r>
              <a:rPr lang="en-US" sz="1200" b="0" i="0" kern="1200" dirty="0">
                <a:solidFill>
                  <a:schemeClr val="tx1"/>
                </a:solidFill>
                <a:effectLst/>
                <a:latin typeface="+mn-lt"/>
                <a:ea typeface="+mn-ea"/>
                <a:cs typeface="+mn-cs"/>
              </a:rPr>
              <a:t> game - you play against the computer. </a:t>
            </a:r>
            <a:r>
              <a:rPr lang="en-US" sz="1200" b="1" i="0" kern="1200" dirty="0">
                <a:solidFill>
                  <a:schemeClr val="tx1"/>
                </a:solidFill>
                <a:effectLst/>
                <a:latin typeface="+mn-lt"/>
                <a:ea typeface="+mn-ea"/>
                <a:cs typeface="+mn-cs"/>
              </a:rPr>
              <a:t>The goal is to get three of your symbols (X or O) in a row—horizontally, vertically, or diagonally—on a 3x3 grid before the computer does.</a:t>
            </a:r>
            <a:r>
              <a:rPr lang="en-US" sz="1200" b="0" i="0" kern="1200" dirty="0">
                <a:solidFill>
                  <a:schemeClr val="tx1"/>
                </a:solidFill>
                <a:effectLst/>
                <a:latin typeface="+mn-lt"/>
                <a:ea typeface="+mn-ea"/>
                <a:cs typeface="+mn-cs"/>
              </a:rPr>
              <a:t> At the start of the game, the program randomly decides who plays first. Depending on the decision, you will either be prompted to enter your move first or wait for the computer to make its move. When it's your turn, you input the row and column numbers (both between 1 and 3) to place your symbol on the board. The game continues until either you or the computer wins, or the board is full, resulting in a draw. After the match, you can choose to play another game. The computer learns from its wins, improving its strategy as the games progress!</a:t>
            </a:r>
            <a:endParaRPr lang="LID4096" dirty="0"/>
          </a:p>
        </p:txBody>
      </p:sp>
      <p:sp>
        <p:nvSpPr>
          <p:cNvPr id="4" name="Slide Number Placeholder 3"/>
          <p:cNvSpPr>
            <a:spLocks noGrp="1"/>
          </p:cNvSpPr>
          <p:nvPr>
            <p:ph type="sldNum" sz="quarter" idx="5"/>
          </p:nvPr>
        </p:nvSpPr>
        <p:spPr/>
        <p:txBody>
          <a:bodyPr/>
          <a:lstStyle/>
          <a:p>
            <a:fld id="{F4953C5E-CAD2-46AE-BEEB-9E7C6430E19A}" type="slidenum">
              <a:rPr lang="LID4096" smtClean="0"/>
              <a:t>15</a:t>
            </a:fld>
            <a:endParaRPr lang="LID4096"/>
          </a:p>
        </p:txBody>
      </p:sp>
    </p:spTree>
    <p:extLst>
      <p:ext uri="{BB962C8B-B14F-4D97-AF65-F5344CB8AC3E}">
        <p14:creationId xmlns:p14="http://schemas.microsoft.com/office/powerpoint/2010/main" val="2216269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1E3AB-0CD1-AE99-EAF6-258140285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EB796-17C1-6278-62EE-FF568317F1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48DC87-5D5B-9762-9AC3-5911C7DE7C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-------------Key points in the BASIC program-----------------</a:t>
            </a:r>
          </a:p>
          <a:p>
            <a:r>
              <a:rPr lang="en-US" sz="1200" b="1" i="0" kern="1200" dirty="0">
                <a:solidFill>
                  <a:schemeClr val="tx1"/>
                </a:solidFill>
                <a:effectLst/>
                <a:latin typeface="+mn-lt"/>
                <a:ea typeface="+mn-ea"/>
                <a:cs typeface="+mn-cs"/>
              </a:rPr>
              <a:t>330–360</a:t>
            </a:r>
            <a:r>
              <a:rPr lang="en-US" sz="1200" b="0" i="0" kern="1200" dirty="0">
                <a:solidFill>
                  <a:schemeClr val="tx1"/>
                </a:solidFill>
                <a:effectLst/>
                <a:latin typeface="+mn-lt"/>
                <a:ea typeface="+mn-ea"/>
                <a:cs typeface="+mn-cs"/>
              </a:rPr>
              <a:t>: Winning strategies are stored in memory when the computer wins.</a:t>
            </a:r>
          </a:p>
          <a:p>
            <a:r>
              <a:rPr lang="en-US" sz="1200" b="1" i="0" kern="1200" dirty="0">
                <a:solidFill>
                  <a:schemeClr val="tx1"/>
                </a:solidFill>
                <a:effectLst/>
                <a:latin typeface="+mn-lt"/>
                <a:ea typeface="+mn-ea"/>
                <a:cs typeface="+mn-cs"/>
              </a:rPr>
              <a:t>2020–2030</a:t>
            </a:r>
            <a:r>
              <a:rPr lang="en-US" sz="1200" b="0" i="0" kern="1200" dirty="0">
                <a:solidFill>
                  <a:schemeClr val="tx1"/>
                </a:solidFill>
                <a:effectLst/>
                <a:latin typeface="+mn-lt"/>
                <a:ea typeface="+mn-ea"/>
                <a:cs typeface="+mn-cs"/>
              </a:rPr>
              <a:t>: The program retrieves and makes a previously learned move by looking it up in memory.</a:t>
            </a:r>
          </a:p>
          <a:p>
            <a:r>
              <a:rPr lang="en-US" sz="1200" b="1" i="0" kern="1200" dirty="0">
                <a:solidFill>
                  <a:schemeClr val="tx1"/>
                </a:solidFill>
                <a:effectLst/>
                <a:latin typeface="+mn-lt"/>
                <a:ea typeface="+mn-ea"/>
                <a:cs typeface="+mn-cs"/>
              </a:rPr>
              <a:t>2000–2130</a:t>
            </a:r>
            <a:r>
              <a:rPr lang="en-US" sz="1200" b="0" i="0" kern="1200" dirty="0">
                <a:solidFill>
                  <a:schemeClr val="tx1"/>
                </a:solidFill>
                <a:effectLst/>
                <a:latin typeface="+mn-lt"/>
                <a:ea typeface="+mn-ea"/>
                <a:cs typeface="+mn-cs"/>
              </a:rPr>
              <a:t>: Although not a full Minimax algorithm, the computer's move incorporates checks and rules for picking optimal </a:t>
            </a:r>
            <a:r>
              <a:rPr lang="en-US" sz="1200" b="0" i="0" kern="1200" dirty="0" err="1">
                <a:solidFill>
                  <a:schemeClr val="tx1"/>
                </a:solidFill>
                <a:effectLst/>
                <a:latin typeface="+mn-lt"/>
                <a:ea typeface="+mn-ea"/>
                <a:cs typeface="+mn-cs"/>
              </a:rPr>
              <a:t>moves.It</a:t>
            </a:r>
            <a:r>
              <a:rPr lang="en-US" sz="1200" b="0" i="0" kern="1200" dirty="0">
                <a:solidFill>
                  <a:schemeClr val="tx1"/>
                </a:solidFill>
                <a:effectLst/>
                <a:latin typeface="+mn-lt"/>
                <a:ea typeface="+mn-ea"/>
                <a:cs typeface="+mn-cs"/>
              </a:rPr>
              <a:t> chooses winning moves from memory when possible (</a:t>
            </a:r>
            <a:r>
              <a:rPr lang="en-US" sz="1200" b="1" i="0" kern="1200" dirty="0">
                <a:solidFill>
                  <a:schemeClr val="tx1"/>
                </a:solidFill>
                <a:effectLst/>
                <a:latin typeface="+mn-lt"/>
                <a:ea typeface="+mn-ea"/>
                <a:cs typeface="+mn-cs"/>
              </a:rPr>
              <a:t>T tracks state</a:t>
            </a:r>
            <a:r>
              <a:rPr lang="en-US" sz="1200" b="0" i="0" kern="1200" dirty="0">
                <a:solidFill>
                  <a:schemeClr val="tx1"/>
                </a:solidFill>
                <a:effectLst/>
                <a:latin typeface="+mn-lt"/>
                <a:ea typeface="+mn-ea"/>
                <a:cs typeface="+mn-cs"/>
              </a:rPr>
              <a:t>). Otherwise, iterating through available spaces to make a valid move systematically (lines 2040 onward). In essence, the computer tries moves stored in memory first, then systematically checks for valid positions where it hasn’t played yet.</a:t>
            </a:r>
          </a:p>
          <a:p>
            <a:r>
              <a:rPr lang="de-DE" sz="1200" b="1" i="0" kern="1200" dirty="0">
                <a:solidFill>
                  <a:schemeClr val="tx1"/>
                </a:solidFill>
                <a:effectLst/>
                <a:latin typeface="+mn-lt"/>
                <a:ea typeface="+mn-ea"/>
                <a:cs typeface="+mn-cs"/>
              </a:rPr>
              <a:t>1000–1170</a:t>
            </a:r>
            <a:r>
              <a:rPr lang="de-DE" sz="1200" b="0" i="0" kern="1200" dirty="0">
                <a:solidFill>
                  <a:schemeClr val="tx1"/>
                </a:solidFill>
                <a:effectLst/>
                <a:latin typeface="+mn-lt"/>
                <a:ea typeface="+mn-ea"/>
                <a:cs typeface="+mn-cs"/>
              </a:rPr>
              <a:t> – </a:t>
            </a:r>
            <a:r>
              <a:rPr lang="de-DE" sz="1200" b="0" i="0" kern="1200" dirty="0" err="1">
                <a:solidFill>
                  <a:schemeClr val="tx1"/>
                </a:solidFill>
                <a:effectLst/>
                <a:latin typeface="+mn-lt"/>
                <a:ea typeface="+mn-ea"/>
                <a:cs typeface="+mn-cs"/>
              </a:rPr>
              <a:t>chooses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winner</a:t>
            </a:r>
            <a:endParaRPr lang="de-DE" sz="1200" b="0" i="0" kern="1200" dirty="0">
              <a:solidFill>
                <a:schemeClr val="tx1"/>
              </a:solidFill>
              <a:effectLst/>
              <a:latin typeface="+mn-lt"/>
              <a:ea typeface="+mn-ea"/>
              <a:cs typeface="+mn-cs"/>
            </a:endParaRPr>
          </a:p>
          <a:p>
            <a:r>
              <a:rPr lang="de-DE" sz="1200" b="1" i="0" kern="1200" dirty="0">
                <a:solidFill>
                  <a:schemeClr val="tx1"/>
                </a:solidFill>
                <a:effectLst/>
                <a:latin typeface="+mn-lt"/>
                <a:ea typeface="+mn-ea"/>
                <a:cs typeface="+mn-cs"/>
              </a:rPr>
              <a:t>900-980</a:t>
            </a:r>
            <a:r>
              <a:rPr lang="de-DE" sz="1200" b="0" i="0" kern="1200" dirty="0">
                <a:solidFill>
                  <a:schemeClr val="tx1"/>
                </a:solidFill>
                <a:effectLst/>
                <a:latin typeface="+mn-lt"/>
                <a:ea typeface="+mn-ea"/>
                <a:cs typeface="+mn-cs"/>
              </a:rPr>
              <a:t> – </a:t>
            </a:r>
            <a:r>
              <a:rPr lang="de-DE" sz="1200" b="0" i="0" kern="1200" dirty="0" err="1">
                <a:solidFill>
                  <a:schemeClr val="tx1"/>
                </a:solidFill>
                <a:effectLst/>
                <a:latin typeface="+mn-lt"/>
                <a:ea typeface="+mn-ea"/>
                <a:cs typeface="+mn-cs"/>
              </a:rPr>
              <a:t>randomized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starter</a:t>
            </a:r>
            <a:r>
              <a:rPr lang="de-DE" sz="1200" b="0" i="0" kern="1200" dirty="0">
                <a:solidFill>
                  <a:schemeClr val="tx1"/>
                </a:solidFill>
                <a:effectLst/>
                <a:latin typeface="+mn-lt"/>
                <a:ea typeface="+mn-ea"/>
                <a:cs typeface="+mn-cs"/>
              </a:rPr>
              <a:t> 50/50 </a:t>
            </a:r>
            <a:r>
              <a:rPr lang="de-DE" sz="1200" b="0" i="0" kern="1200" dirty="0" err="1">
                <a:solidFill>
                  <a:schemeClr val="tx1"/>
                </a:solidFill>
                <a:effectLst/>
                <a:latin typeface="+mn-lt"/>
                <a:ea typeface="+mn-ea"/>
                <a:cs typeface="+mn-cs"/>
              </a:rPr>
              <a:t>chance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-------------Algorithmic information------------------</a:t>
            </a:r>
          </a:p>
          <a:p>
            <a:r>
              <a:rPr lang="en-US" sz="1200" b="1" i="0" kern="1200" dirty="0">
                <a:solidFill>
                  <a:schemeClr val="tx1"/>
                </a:solidFill>
                <a:effectLst/>
                <a:latin typeface="+mn-lt"/>
                <a:ea typeface="+mn-ea"/>
                <a:cs typeface="+mn-cs"/>
              </a:rPr>
              <a:t>Heuristic Learning</a:t>
            </a:r>
            <a:r>
              <a:rPr lang="en-US" sz="1200" b="0" i="0" kern="1200" dirty="0">
                <a:solidFill>
                  <a:schemeClr val="tx1"/>
                </a:solidFill>
                <a:effectLst/>
                <a:latin typeface="+mn-lt"/>
                <a:ea typeface="+mn-ea"/>
                <a:cs typeface="+mn-cs"/>
              </a:rPr>
              <a:t>: Storing winning moves and prioritizing them in future games.</a:t>
            </a:r>
          </a:p>
          <a:p>
            <a:r>
              <a:rPr lang="en-US" sz="1200" b="1" i="0" kern="1200" dirty="0">
                <a:solidFill>
                  <a:schemeClr val="tx1"/>
                </a:solidFill>
                <a:effectLst/>
                <a:latin typeface="+mn-lt"/>
                <a:ea typeface="+mn-ea"/>
                <a:cs typeface="+mn-cs"/>
              </a:rPr>
              <a:t>Simplified Move Selection</a:t>
            </a:r>
            <a:r>
              <a:rPr lang="en-US" sz="1200" b="0" i="0" kern="1200" dirty="0">
                <a:solidFill>
                  <a:schemeClr val="tx1"/>
                </a:solidFill>
                <a:effectLst/>
                <a:latin typeface="+mn-lt"/>
                <a:ea typeface="+mn-ea"/>
                <a:cs typeface="+mn-cs"/>
              </a:rPr>
              <a:t>: Logical and systematic move generation based on learned strategies and game rules.</a:t>
            </a:r>
          </a:p>
          <a:p>
            <a:r>
              <a:rPr lang="en-US" sz="1200" b="1" i="0" kern="1200" dirty="0">
                <a:solidFill>
                  <a:schemeClr val="tx1"/>
                </a:solidFill>
                <a:effectLst/>
                <a:latin typeface="+mn-lt"/>
                <a:ea typeface="+mn-ea"/>
                <a:cs typeface="+mn-cs"/>
              </a:rPr>
              <a:t>Brute Force Win Checking</a:t>
            </a:r>
            <a:r>
              <a:rPr lang="en-US" sz="1200" b="0" i="0" kern="1200" dirty="0">
                <a:solidFill>
                  <a:schemeClr val="tx1"/>
                </a:solidFill>
                <a:effectLst/>
                <a:latin typeface="+mn-lt"/>
                <a:ea typeface="+mn-ea"/>
                <a:cs typeface="+mn-cs"/>
              </a:rPr>
              <a:t>: Evaluates the winner by checking all possible row, column, and diagonal states.</a:t>
            </a:r>
          </a:p>
          <a:p>
            <a:r>
              <a:rPr lang="en-US" sz="1200" b="1" i="0" kern="1200" dirty="0">
                <a:solidFill>
                  <a:schemeClr val="tx1"/>
                </a:solidFill>
                <a:effectLst/>
                <a:latin typeface="+mn-lt"/>
                <a:ea typeface="+mn-ea"/>
                <a:cs typeface="+mn-cs"/>
              </a:rPr>
              <a:t>Randomization</a:t>
            </a:r>
            <a:r>
              <a:rPr lang="en-US" sz="1200" b="0" i="0" kern="1200" dirty="0">
                <a:solidFill>
                  <a:schemeClr val="tx1"/>
                </a:solidFill>
                <a:effectLst/>
                <a:latin typeface="+mn-lt"/>
                <a:ea typeface="+mn-ea"/>
                <a:cs typeface="+mn-cs"/>
              </a:rPr>
              <a:t>: Assigns player roles randomly to add unpredictability.</a:t>
            </a:r>
          </a:p>
          <a:p>
            <a:r>
              <a:rPr lang="en-US" sz="1200" b="0" i="0" kern="1200" dirty="0">
                <a:solidFill>
                  <a:schemeClr val="tx1"/>
                </a:solidFill>
                <a:effectLst/>
                <a:latin typeface="+mn-lt"/>
                <a:ea typeface="+mn-ea"/>
                <a:cs typeface="+mn-cs"/>
              </a:rPr>
              <a:t>These methods do not use modern advanced algorithms like Alpha-Beta Pruning or Neural Networks, but they are effective in a constrained environment (such as an old BASIC-based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-------------How this game influenced modern AI-----------------</a:t>
            </a:r>
          </a:p>
          <a:p>
            <a:endParaRPr lang="en-US" b="0" dirty="0">
              <a:solidFill>
                <a:schemeClr val="bg2">
                  <a:lumMod val="90000"/>
                </a:schemeClr>
              </a:solidFill>
              <a:latin typeface="Consolas" panose="020B0609020204030204" pitchFamily="49" charset="0"/>
            </a:endParaRPr>
          </a:p>
          <a:p>
            <a:r>
              <a:rPr lang="en-US" sz="1200" b="1" i="0" kern="1200" dirty="0">
                <a:solidFill>
                  <a:schemeClr val="tx1"/>
                </a:solidFill>
                <a:effectLst/>
                <a:latin typeface="+mn-lt"/>
                <a:ea typeface="+mn-ea"/>
                <a:cs typeface="+mn-cs"/>
              </a:rPr>
              <a:t>Heuristic Learning</a:t>
            </a:r>
            <a:r>
              <a:rPr lang="en-US" sz="1200" b="0" i="0" kern="1200" dirty="0">
                <a:solidFill>
                  <a:schemeClr val="tx1"/>
                </a:solidFill>
                <a:effectLst/>
                <a:latin typeface="+mn-lt"/>
                <a:ea typeface="+mn-ea"/>
                <a:cs typeface="+mn-cs"/>
              </a:rPr>
              <a:t>: Stores and reuses winning moves, an early form of reinforcement learning.</a:t>
            </a:r>
          </a:p>
          <a:p>
            <a:r>
              <a:rPr lang="en-US" sz="1200" b="1" i="0" kern="1200" dirty="0">
                <a:solidFill>
                  <a:schemeClr val="tx1"/>
                </a:solidFill>
                <a:effectLst/>
                <a:latin typeface="+mn-lt"/>
                <a:ea typeface="+mn-ea"/>
                <a:cs typeface="+mn-cs"/>
              </a:rPr>
              <a:t>Decision-Making</a:t>
            </a:r>
            <a:r>
              <a:rPr lang="en-US" sz="1200" b="0" i="0" kern="1200" dirty="0">
                <a:solidFill>
                  <a:schemeClr val="tx1"/>
                </a:solidFill>
                <a:effectLst/>
                <a:latin typeface="+mn-lt"/>
                <a:ea typeface="+mn-ea"/>
                <a:cs typeface="+mn-cs"/>
              </a:rPr>
              <a:t>: Systematic move-checking resembles precursors to modern algorithms like Minimax.</a:t>
            </a:r>
          </a:p>
          <a:p>
            <a:r>
              <a:rPr lang="en-US" sz="1200" b="1" i="0" kern="1200" dirty="0">
                <a:solidFill>
                  <a:schemeClr val="tx1"/>
                </a:solidFill>
                <a:effectLst/>
                <a:latin typeface="+mn-lt"/>
                <a:ea typeface="+mn-ea"/>
                <a:cs typeface="+mn-cs"/>
              </a:rPr>
              <a:t>Pattern Recognition</a:t>
            </a:r>
            <a:r>
              <a:rPr lang="en-US" sz="1200" b="0" i="0" kern="1200" dirty="0">
                <a:solidFill>
                  <a:schemeClr val="tx1"/>
                </a:solidFill>
                <a:effectLst/>
                <a:latin typeface="+mn-lt"/>
                <a:ea typeface="+mn-ea"/>
                <a:cs typeface="+mn-cs"/>
              </a:rPr>
              <a:t>: Winner-detection logic laid the foundation for recognizing structured patterns.</a:t>
            </a:r>
          </a:p>
          <a:p>
            <a:r>
              <a:rPr lang="en-US" sz="1200" b="1" i="0" kern="1200" dirty="0">
                <a:solidFill>
                  <a:schemeClr val="tx1"/>
                </a:solidFill>
                <a:effectLst/>
                <a:latin typeface="+mn-lt"/>
                <a:ea typeface="+mn-ea"/>
                <a:cs typeface="+mn-cs"/>
              </a:rPr>
              <a:t>Randomization</a:t>
            </a:r>
            <a:r>
              <a:rPr lang="en-US" sz="1200" b="0" i="0" kern="1200" dirty="0">
                <a:solidFill>
                  <a:schemeClr val="tx1"/>
                </a:solidFill>
                <a:effectLst/>
                <a:latin typeface="+mn-lt"/>
                <a:ea typeface="+mn-ea"/>
                <a:cs typeface="+mn-cs"/>
              </a:rPr>
              <a:t>: Random first-move decisions hint at stochastic elements in modern AI.</a:t>
            </a:r>
          </a:p>
          <a:p>
            <a:r>
              <a:rPr lang="en-US" sz="1200" b="1" i="0" kern="1200" dirty="0">
                <a:solidFill>
                  <a:schemeClr val="tx1"/>
                </a:solidFill>
                <a:effectLst/>
                <a:latin typeface="+mn-lt"/>
                <a:ea typeface="+mn-ea"/>
                <a:cs typeface="+mn-cs"/>
              </a:rPr>
              <a:t>State Representation</a:t>
            </a:r>
            <a:r>
              <a:rPr lang="en-US" sz="1200" b="0" i="0" kern="1200" dirty="0">
                <a:solidFill>
                  <a:schemeClr val="tx1"/>
                </a:solidFill>
                <a:effectLst/>
                <a:latin typeface="+mn-lt"/>
                <a:ea typeface="+mn-ea"/>
                <a:cs typeface="+mn-cs"/>
              </a:rPr>
              <a:t>: Uses memory to track the game state, similar to how modern AI represents environments.</a:t>
            </a:r>
          </a:p>
          <a:p>
            <a:r>
              <a:rPr lang="en-US" sz="1200" b="1" i="0" kern="1200" dirty="0">
                <a:solidFill>
                  <a:schemeClr val="tx1"/>
                </a:solidFill>
                <a:effectLst/>
                <a:latin typeface="+mn-lt"/>
                <a:ea typeface="+mn-ea"/>
                <a:cs typeface="+mn-cs"/>
              </a:rPr>
              <a:t>Influence on AI</a:t>
            </a:r>
            <a:r>
              <a:rPr lang="en-US" sz="1200" b="0" i="0" kern="1200" dirty="0">
                <a:solidFill>
                  <a:schemeClr val="tx1"/>
                </a:solidFill>
                <a:effectLst/>
                <a:latin typeface="+mn-lt"/>
                <a:ea typeface="+mn-ea"/>
                <a:cs typeface="+mn-cs"/>
              </a:rPr>
              <a:t>: Pioneered games as testbeds for AI, influencing modern systems like AlphaGo and reinforcement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-------------Applications that use these principles-----------------</a:t>
            </a:r>
          </a:p>
          <a:p>
            <a:endParaRPr lang="en-US" sz="1200" b="0" i="0" kern="1200" dirty="0">
              <a:solidFill>
                <a:schemeClr val="tx1"/>
              </a:solidFill>
              <a:effectLst/>
              <a:latin typeface="+mn-lt"/>
              <a:ea typeface="+mn-ea"/>
              <a:cs typeface="+mn-cs"/>
            </a:endParaRPr>
          </a:p>
          <a:p>
            <a:r>
              <a:rPr lang="de-DE" sz="1200" b="1" i="0" kern="1200" dirty="0">
                <a:solidFill>
                  <a:schemeClr val="tx1"/>
                </a:solidFill>
                <a:effectLst/>
                <a:latin typeface="+mn-lt"/>
                <a:ea typeface="+mn-ea"/>
                <a:cs typeface="+mn-cs"/>
              </a:rPr>
              <a:t>Game AI</a:t>
            </a:r>
            <a:r>
              <a:rPr lang="de-DE" sz="1200" b="0" i="0" kern="1200" dirty="0">
                <a:solidFill>
                  <a:schemeClr val="tx1"/>
                </a:solidFill>
                <a:effectLst/>
                <a:latin typeface="+mn-lt"/>
                <a:ea typeface="+mn-ea"/>
                <a:cs typeface="+mn-cs"/>
              </a:rPr>
              <a:t>: Systems like AlphaGo and AlphaZero </a:t>
            </a:r>
            <a:r>
              <a:rPr lang="de-DE" sz="1200" b="0" i="0" kern="1200" dirty="0" err="1">
                <a:solidFill>
                  <a:schemeClr val="tx1"/>
                </a:solidFill>
                <a:effectLst/>
                <a:latin typeface="+mn-lt"/>
                <a:ea typeface="+mn-ea"/>
                <a:cs typeface="+mn-cs"/>
              </a:rPr>
              <a:t>use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reinforcement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learning</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decision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trees</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Robotics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Trial-and-error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methods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teach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robots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tasks</a:t>
            </a:r>
            <a:r>
              <a:rPr lang="de-DE" sz="1200" b="0" i="0" kern="1200" dirty="0">
                <a:solidFill>
                  <a:schemeClr val="tx1"/>
                </a:solidFill>
                <a:effectLst/>
                <a:latin typeface="+mn-lt"/>
                <a:ea typeface="+mn-ea"/>
                <a:cs typeface="+mn-cs"/>
              </a:rPr>
              <a:t> like </a:t>
            </a:r>
            <a:r>
              <a:rPr lang="de-DE" sz="1200" b="0" i="0" kern="1200" dirty="0" err="1">
                <a:solidFill>
                  <a:schemeClr val="tx1"/>
                </a:solidFill>
                <a:effectLst/>
                <a:latin typeface="+mn-lt"/>
                <a:ea typeface="+mn-ea"/>
                <a:cs typeface="+mn-cs"/>
              </a:rPr>
              <a:t>object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grasping</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navigation</a:t>
            </a:r>
            <a:r>
              <a:rPr lang="de-DE" sz="1200" b="0" i="0" kern="1200" dirty="0">
                <a:solidFill>
                  <a:schemeClr val="tx1"/>
                </a:solidFill>
                <a:effectLst/>
                <a:latin typeface="+mn-lt"/>
                <a:ea typeface="+mn-ea"/>
                <a:cs typeface="+mn-cs"/>
              </a:rPr>
              <a:t>.</a:t>
            </a:r>
          </a:p>
          <a:p>
            <a:r>
              <a:rPr lang="de-DE" sz="1200" b="1" i="0" kern="1200" dirty="0" err="1">
                <a:solidFill>
                  <a:schemeClr val="tx1"/>
                </a:solidFill>
                <a:effectLst/>
                <a:latin typeface="+mn-lt"/>
                <a:ea typeface="+mn-ea"/>
                <a:cs typeface="+mn-cs"/>
              </a:rPr>
              <a:t>Autonomous</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Vehicles</a:t>
            </a:r>
            <a:r>
              <a:rPr lang="de-DE" sz="1200" b="0" i="0" kern="1200" dirty="0">
                <a:solidFill>
                  <a:schemeClr val="tx1"/>
                </a:solidFill>
                <a:effectLst/>
                <a:latin typeface="+mn-lt"/>
                <a:ea typeface="+mn-ea"/>
                <a:cs typeface="+mn-cs"/>
              </a:rPr>
              <a:t>: Use </a:t>
            </a:r>
            <a:r>
              <a:rPr lang="de-DE" sz="1200" b="0" i="0" kern="1200" dirty="0" err="1">
                <a:solidFill>
                  <a:schemeClr val="tx1"/>
                </a:solidFill>
                <a:effectLst/>
                <a:latin typeface="+mn-lt"/>
                <a:ea typeface="+mn-ea"/>
                <a:cs typeface="+mn-cs"/>
              </a:rPr>
              <a:t>reinforcement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learning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driving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decisions</a:t>
            </a:r>
            <a:r>
              <a:rPr lang="de-DE" sz="1200" b="0" i="0" kern="1200" dirty="0">
                <a:solidFill>
                  <a:schemeClr val="tx1"/>
                </a:solidFill>
                <a:effectLst/>
                <a:latin typeface="+mn-lt"/>
                <a:ea typeface="+mn-ea"/>
                <a:cs typeface="+mn-cs"/>
              </a:rPr>
              <a:t> and safe </a:t>
            </a:r>
            <a:r>
              <a:rPr lang="de-DE" sz="1200" b="0" i="0" kern="1200" dirty="0" err="1">
                <a:solidFill>
                  <a:schemeClr val="tx1"/>
                </a:solidFill>
                <a:effectLst/>
                <a:latin typeface="+mn-lt"/>
                <a:ea typeface="+mn-ea"/>
                <a:cs typeface="+mn-cs"/>
              </a:rPr>
              <a:t>exploration</a:t>
            </a:r>
            <a:r>
              <a:rPr lang="de-DE" sz="1200" b="0" i="0" kern="1200" dirty="0">
                <a:solidFill>
                  <a:schemeClr val="tx1"/>
                </a:solidFill>
                <a:effectLst/>
                <a:latin typeface="+mn-lt"/>
                <a:ea typeface="+mn-ea"/>
                <a:cs typeface="+mn-cs"/>
              </a:rPr>
              <a:t>.</a:t>
            </a:r>
          </a:p>
          <a:p>
            <a:r>
              <a:rPr lang="de-DE" sz="1200" b="1" i="0" kern="1200" dirty="0" err="1">
                <a:solidFill>
                  <a:schemeClr val="tx1"/>
                </a:solidFill>
                <a:effectLst/>
                <a:latin typeface="+mn-lt"/>
                <a:ea typeface="+mn-ea"/>
                <a:cs typeface="+mn-cs"/>
              </a:rPr>
              <a:t>Pathfinding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Algorithms</a:t>
            </a:r>
            <a:r>
              <a:rPr lang="de-DE" sz="1200" b="0" i="0" kern="1200" dirty="0">
                <a:solidFill>
                  <a:schemeClr val="tx1"/>
                </a:solidFill>
                <a:effectLst/>
                <a:latin typeface="+mn-lt"/>
                <a:ea typeface="+mn-ea"/>
                <a:cs typeface="+mn-cs"/>
              </a:rPr>
              <a:t> like A* in GPS and </a:t>
            </a:r>
            <a:r>
              <a:rPr lang="de-DE" sz="1200" b="0" i="0" kern="1200" dirty="0" err="1">
                <a:solidFill>
                  <a:schemeClr val="tx1"/>
                </a:solidFill>
                <a:effectLst/>
                <a:latin typeface="+mn-lt"/>
                <a:ea typeface="+mn-ea"/>
                <a:cs typeface="+mn-cs"/>
              </a:rPr>
              <a:t>video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games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rely</a:t>
            </a:r>
            <a:r>
              <a:rPr lang="de-DE" sz="1200" b="0" i="0" kern="1200" dirty="0">
                <a:solidFill>
                  <a:schemeClr val="tx1"/>
                </a:solidFill>
                <a:effectLst/>
                <a:latin typeface="+mn-lt"/>
                <a:ea typeface="+mn-ea"/>
                <a:cs typeface="+mn-cs"/>
              </a:rPr>
              <a:t> on </a:t>
            </a:r>
            <a:r>
              <a:rPr lang="de-DE" sz="1200" b="0" i="0" kern="1200" dirty="0" err="1">
                <a:solidFill>
                  <a:schemeClr val="tx1"/>
                </a:solidFill>
                <a:effectLst/>
                <a:latin typeface="+mn-lt"/>
                <a:ea typeface="+mn-ea"/>
                <a:cs typeface="+mn-cs"/>
              </a:rPr>
              <a:t>systematic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decision-making</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Medical AI</a:t>
            </a:r>
            <a:r>
              <a:rPr lang="de-DE" sz="1200" b="0" i="0" kern="1200" dirty="0">
                <a:solidFill>
                  <a:schemeClr val="tx1"/>
                </a:solidFill>
                <a:effectLst/>
                <a:latin typeface="+mn-lt"/>
                <a:ea typeface="+mn-ea"/>
                <a:cs typeface="+mn-cs"/>
              </a:rPr>
              <a:t>: Pattern </a:t>
            </a:r>
            <a:r>
              <a:rPr lang="de-DE" sz="1200" b="0" i="0" kern="1200" dirty="0" err="1">
                <a:solidFill>
                  <a:schemeClr val="tx1"/>
                </a:solidFill>
                <a:effectLst/>
                <a:latin typeface="+mn-lt"/>
                <a:ea typeface="+mn-ea"/>
                <a:cs typeface="+mn-cs"/>
              </a:rPr>
              <a:t>recognition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detects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diseases</a:t>
            </a:r>
            <a:r>
              <a:rPr lang="de-DE" sz="1200" b="0" i="0" kern="1200" dirty="0">
                <a:solidFill>
                  <a:schemeClr val="tx1"/>
                </a:solidFill>
                <a:effectLst/>
                <a:latin typeface="+mn-lt"/>
                <a:ea typeface="+mn-ea"/>
                <a:cs typeface="+mn-cs"/>
              </a:rPr>
              <a:t> in </a:t>
            </a:r>
            <a:r>
              <a:rPr lang="de-DE" sz="1200" b="0" i="0" kern="1200" dirty="0" err="1">
                <a:solidFill>
                  <a:schemeClr val="tx1"/>
                </a:solidFill>
                <a:effectLst/>
                <a:latin typeface="+mn-lt"/>
                <a:ea typeface="+mn-ea"/>
                <a:cs typeface="+mn-cs"/>
              </a:rPr>
              <a:t>scans</a:t>
            </a:r>
            <a:r>
              <a:rPr lang="de-DE" sz="1200" b="0" i="0" kern="1200" dirty="0">
                <a:solidFill>
                  <a:schemeClr val="tx1"/>
                </a:solidFill>
                <a:effectLst/>
                <a:latin typeface="+mn-lt"/>
                <a:ea typeface="+mn-ea"/>
                <a:cs typeface="+mn-cs"/>
              </a:rPr>
              <a:t> (e.g., </a:t>
            </a:r>
            <a:r>
              <a:rPr lang="de-DE" sz="1200" b="0" i="0" kern="1200" dirty="0" err="1">
                <a:solidFill>
                  <a:schemeClr val="tx1"/>
                </a:solidFill>
                <a:effectLst/>
                <a:latin typeface="+mn-lt"/>
                <a:ea typeface="+mn-ea"/>
                <a:cs typeface="+mn-cs"/>
              </a:rPr>
              <a:t>cancer</a:t>
            </a:r>
            <a:r>
              <a:rPr lang="de-DE" sz="1200" b="0" i="0" kern="1200" dirty="0">
                <a:solidFill>
                  <a:schemeClr val="tx1"/>
                </a:solidFill>
                <a:effectLst/>
                <a:latin typeface="+mn-lt"/>
                <a:ea typeface="+mn-ea"/>
                <a:cs typeface="+mn-cs"/>
              </a:rPr>
              <a:t> in X-</a:t>
            </a:r>
            <a:r>
              <a:rPr lang="de-DE" sz="1200" b="0" i="0" kern="1200" dirty="0" err="1">
                <a:solidFill>
                  <a:schemeClr val="tx1"/>
                </a:solidFill>
                <a:effectLst/>
                <a:latin typeface="+mn-lt"/>
                <a:ea typeface="+mn-ea"/>
                <a:cs typeface="+mn-cs"/>
              </a:rPr>
              <a:t>rays</a:t>
            </a:r>
            <a:r>
              <a:rPr lang="de-DE" sz="1200" b="0" i="0" kern="1200" dirty="0">
                <a:solidFill>
                  <a:schemeClr val="tx1"/>
                </a:solidFill>
                <a:effectLst/>
                <a:latin typeface="+mn-lt"/>
                <a:ea typeface="+mn-ea"/>
                <a:cs typeface="+mn-cs"/>
              </a:rPr>
              <a:t>).</a:t>
            </a:r>
          </a:p>
          <a:p>
            <a:r>
              <a:rPr lang="de-DE" sz="1200" b="1" i="0" kern="1200" dirty="0">
                <a:solidFill>
                  <a:schemeClr val="tx1"/>
                </a:solidFill>
                <a:effectLst/>
                <a:latin typeface="+mn-lt"/>
                <a:ea typeface="+mn-ea"/>
                <a:cs typeface="+mn-cs"/>
              </a:rPr>
              <a:t>Fraud </a:t>
            </a:r>
            <a:r>
              <a:rPr lang="de-DE" sz="1200" b="1" i="0" kern="1200" dirty="0" err="1">
                <a:solidFill>
                  <a:schemeClr val="tx1"/>
                </a:solidFill>
                <a:effectLst/>
                <a:latin typeface="+mn-lt"/>
                <a:ea typeface="+mn-ea"/>
                <a:cs typeface="+mn-cs"/>
              </a:rPr>
              <a:t>Detection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Identifies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unusual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financial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activity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pattern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recognition</a:t>
            </a:r>
            <a:r>
              <a:rPr lang="de-DE" sz="1200" b="0" i="0" kern="1200" dirty="0">
                <a:solidFill>
                  <a:schemeClr val="tx1"/>
                </a:solidFill>
                <a:effectLst/>
                <a:latin typeface="+mn-lt"/>
                <a:ea typeface="+mn-ea"/>
                <a:cs typeface="+mn-cs"/>
              </a:rPr>
              <a:t>.</a:t>
            </a:r>
          </a:p>
          <a:p>
            <a:r>
              <a:rPr lang="de-DE" sz="1200" b="1" i="0" kern="1200" dirty="0" err="1">
                <a:solidFill>
                  <a:schemeClr val="tx1"/>
                </a:solidFill>
                <a:effectLst/>
                <a:latin typeface="+mn-lt"/>
                <a:ea typeface="+mn-ea"/>
                <a:cs typeface="+mn-cs"/>
              </a:rPr>
              <a:t>Optimization</a:t>
            </a:r>
            <a:r>
              <a:rPr lang="de-DE" sz="1200" b="0" i="0" kern="1200" dirty="0">
                <a:solidFill>
                  <a:schemeClr val="tx1"/>
                </a:solidFill>
                <a:effectLst/>
                <a:latin typeface="+mn-lt"/>
                <a:ea typeface="+mn-ea"/>
                <a:cs typeface="+mn-cs"/>
              </a:rPr>
              <a:t>: Scheduling, </a:t>
            </a:r>
            <a:r>
              <a:rPr lang="de-DE" sz="1200" b="0" i="0" kern="1200" dirty="0" err="1">
                <a:solidFill>
                  <a:schemeClr val="tx1"/>
                </a:solidFill>
                <a:effectLst/>
                <a:latin typeface="+mn-lt"/>
                <a:ea typeface="+mn-ea"/>
                <a:cs typeface="+mn-cs"/>
              </a:rPr>
              <a:t>logistics</a:t>
            </a:r>
            <a:r>
              <a:rPr lang="de-DE" sz="1200" b="0" i="0" kern="1200" dirty="0">
                <a:solidFill>
                  <a:schemeClr val="tx1"/>
                </a:solidFill>
                <a:effectLst/>
                <a:latin typeface="+mn-lt"/>
                <a:ea typeface="+mn-ea"/>
                <a:cs typeface="+mn-cs"/>
              </a:rPr>
              <a:t>, and </a:t>
            </a:r>
            <a:r>
              <a:rPr lang="de-DE" sz="1200" b="0" i="0" kern="1200" dirty="0" err="1">
                <a:solidFill>
                  <a:schemeClr val="tx1"/>
                </a:solidFill>
                <a:effectLst/>
                <a:latin typeface="+mn-lt"/>
                <a:ea typeface="+mn-ea"/>
                <a:cs typeface="+mn-cs"/>
              </a:rPr>
              <a:t>financial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decision-making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leverage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decision-tree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logic</a:t>
            </a:r>
            <a:r>
              <a:rPr lang="de-DE" sz="1200" b="0" i="0" kern="1200" dirty="0">
                <a:solidFill>
                  <a:schemeClr val="tx1"/>
                </a:solidFill>
                <a:effectLst/>
                <a:latin typeface="+mn-lt"/>
                <a:ea typeface="+mn-ea"/>
                <a:cs typeface="+mn-cs"/>
              </a:rPr>
              <a:t>.</a:t>
            </a:r>
          </a:p>
          <a:p>
            <a:endParaRPr lang="en-US" b="0" dirty="0">
              <a:solidFill>
                <a:schemeClr val="bg2">
                  <a:lumMod val="90000"/>
                </a:schemeClr>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1C92663B-CE84-2A07-B97C-A2A39B19D095}"/>
              </a:ext>
            </a:extLst>
          </p:cNvPr>
          <p:cNvSpPr>
            <a:spLocks noGrp="1"/>
          </p:cNvSpPr>
          <p:nvPr>
            <p:ph type="sldNum" sz="quarter" idx="5"/>
          </p:nvPr>
        </p:nvSpPr>
        <p:spPr/>
        <p:txBody>
          <a:bodyPr/>
          <a:lstStyle/>
          <a:p>
            <a:fld id="{F4953C5E-CAD2-46AE-BEEB-9E7C6430E19A}" type="slidenum">
              <a:rPr lang="LID4096" smtClean="0"/>
              <a:t>16</a:t>
            </a:fld>
            <a:endParaRPr lang="LID4096"/>
          </a:p>
        </p:txBody>
      </p:sp>
    </p:spTree>
    <p:extLst>
      <p:ext uri="{BB962C8B-B14F-4D97-AF65-F5344CB8AC3E}">
        <p14:creationId xmlns:p14="http://schemas.microsoft.com/office/powerpoint/2010/main" val="472388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program incorporates the standard rules of </a:t>
            </a:r>
            <a:r>
              <a:rPr lang="en-US" sz="1200" b="1" i="0" kern="1200" dirty="0">
                <a:solidFill>
                  <a:schemeClr val="tx1"/>
                </a:solidFill>
                <a:effectLst/>
                <a:latin typeface="+mn-lt"/>
                <a:ea typeface="+mn-ea"/>
                <a:cs typeface="+mn-cs"/>
              </a:rPr>
              <a:t>Conway’s Game of Life</a:t>
            </a:r>
            <a:r>
              <a:rPr lang="en-US" sz="1200" b="0" i="0" kern="1200" dirty="0">
                <a:solidFill>
                  <a:schemeClr val="tx1"/>
                </a:solidFill>
                <a:effectLst/>
                <a:latin typeface="+mn-lt"/>
                <a:ea typeface="+mn-ea"/>
                <a:cs typeface="+mn-cs"/>
              </a:rPr>
              <a:t>, which dictate how the state of each cell is updated based on its </a:t>
            </a:r>
            <a:r>
              <a:rPr lang="en-US" sz="1200" b="1" i="0" kern="1200" dirty="0">
                <a:solidFill>
                  <a:schemeClr val="tx1"/>
                </a:solidFill>
                <a:effectLst/>
                <a:latin typeface="+mn-lt"/>
                <a:ea typeface="+mn-ea"/>
                <a:cs typeface="+mn-cs"/>
              </a:rPr>
              <a:t>neighbors</a:t>
            </a:r>
            <a:r>
              <a:rPr lang="en-US" sz="1200" b="0" i="0" kern="1200" dirty="0">
                <a:solidFill>
                  <a:schemeClr val="tx1"/>
                </a:solidFill>
                <a:effectLst/>
                <a:latin typeface="+mn-lt"/>
                <a:ea typeface="+mn-ea"/>
                <a:cs typeface="+mn-cs"/>
              </a:rPr>
              <a:t> (the 8 cells surrounding it in the grid).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each cell:</a:t>
            </a:r>
          </a:p>
          <a:p>
            <a:r>
              <a:rPr lang="en-US" sz="1200" b="1" i="0" kern="1200" dirty="0">
                <a:solidFill>
                  <a:schemeClr val="tx1"/>
                </a:solidFill>
                <a:effectLst/>
                <a:latin typeface="+mn-lt"/>
                <a:ea typeface="+mn-ea"/>
                <a:cs typeface="+mn-cs"/>
              </a:rPr>
              <a:t>A dead cell becomes alive</a:t>
            </a:r>
            <a:r>
              <a:rPr lang="en-US" sz="1200" b="0" i="0" kern="1200" dirty="0">
                <a:solidFill>
                  <a:schemeClr val="tx1"/>
                </a:solidFill>
                <a:effectLst/>
                <a:latin typeface="+mn-lt"/>
                <a:ea typeface="+mn-ea"/>
                <a:cs typeface="+mn-cs"/>
              </a:rPr>
              <a:t> if it has exactly 3 live neighbors. This is like "reproduction."</a:t>
            </a:r>
          </a:p>
          <a:p>
            <a:r>
              <a:rPr lang="en-US" sz="1200" b="1" i="0" kern="1200" dirty="0">
                <a:solidFill>
                  <a:schemeClr val="tx1"/>
                </a:solidFill>
                <a:effectLst/>
                <a:latin typeface="+mn-lt"/>
                <a:ea typeface="+mn-ea"/>
                <a:cs typeface="+mn-cs"/>
              </a:rPr>
              <a:t>A live cell remains alive</a:t>
            </a:r>
            <a:r>
              <a:rPr lang="en-US" sz="1200" b="0" i="0" kern="1200" dirty="0">
                <a:solidFill>
                  <a:schemeClr val="tx1"/>
                </a:solidFill>
                <a:effectLst/>
                <a:latin typeface="+mn-lt"/>
                <a:ea typeface="+mn-ea"/>
                <a:cs typeface="+mn-cs"/>
              </a:rPr>
              <a:t> if it has 2 or 3 live neighbors. This is like a cell surviving due to a stable environment.</a:t>
            </a:r>
          </a:p>
          <a:p>
            <a:r>
              <a:rPr lang="en-US" sz="1200" b="1" i="0" kern="1200" dirty="0">
                <a:solidFill>
                  <a:schemeClr val="tx1"/>
                </a:solidFill>
                <a:effectLst/>
                <a:latin typeface="+mn-lt"/>
                <a:ea typeface="+mn-ea"/>
                <a:cs typeface="+mn-cs"/>
              </a:rPr>
              <a:t>A live cell dies</a:t>
            </a:r>
            <a:r>
              <a:rPr lang="en-US" sz="1200" b="0" i="0" kern="1200" dirty="0">
                <a:solidFill>
                  <a:schemeClr val="tx1"/>
                </a:solidFill>
                <a:effectLst/>
                <a:latin typeface="+mn-lt"/>
                <a:ea typeface="+mn-ea"/>
                <a:cs typeface="+mn-cs"/>
              </a:rPr>
              <a:t> if it has fewer than 2 live neighbors (underpopulation) or more than 3 live neighbors (overpopulation).</a:t>
            </a:r>
          </a:p>
          <a:p>
            <a:r>
              <a:rPr lang="en-US" sz="1200" b="0" i="0" kern="1200" dirty="0">
                <a:solidFill>
                  <a:schemeClr val="tx1"/>
                </a:solidFill>
                <a:effectLst/>
                <a:latin typeface="+mn-lt"/>
                <a:ea typeface="+mn-ea"/>
                <a:cs typeface="+mn-cs"/>
              </a:rPr>
              <a:t>These simple rules are applied to every cell in the grid simultaneously at each generation, causing the patterns to shift and evolve unpredictably over time.</a:t>
            </a:r>
          </a:p>
          <a:p>
            <a:endParaRPr lang="en-US" sz="1200" b="1" i="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F4953C5E-CAD2-46AE-BEEB-9E7C6430E19A}" type="slidenum">
              <a:rPr lang="LID4096" smtClean="0"/>
              <a:t>17</a:t>
            </a:fld>
            <a:endParaRPr lang="LID4096"/>
          </a:p>
        </p:txBody>
      </p:sp>
    </p:spTree>
    <p:extLst>
      <p:ext uri="{BB962C8B-B14F-4D97-AF65-F5344CB8AC3E}">
        <p14:creationId xmlns:p14="http://schemas.microsoft.com/office/powerpoint/2010/main" val="1072797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1C70A-C226-AE3E-B9A6-BCED74C8D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5251CA-D3B7-0234-F69F-0B2F55FD48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1F828-5009-D335-B97E-14925312F5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-------------Key points in the BASIC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B% - 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 - neighbor alive count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CL – current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lines 110–120:</a:t>
            </a:r>
            <a:r>
              <a:rPr lang="en-US" sz="1200" b="0" i="0" kern="1200" dirty="0">
                <a:solidFill>
                  <a:schemeClr val="tx1"/>
                </a:solidFill>
                <a:effectLst/>
                <a:latin typeface="+mn-lt"/>
                <a:ea typeface="+mn-ea"/>
                <a:cs typeface="+mn-cs"/>
              </a:rPr>
              <a:t> the algorithm iterates through the neighbors of each cell (B%(I,J)) in a 3x3 surrounding area.</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i="0" kern="1200" dirty="0" err="1">
                <a:solidFill>
                  <a:schemeClr val="tx1"/>
                </a:solidFill>
                <a:effectLst/>
                <a:latin typeface="+mn-lt"/>
                <a:ea typeface="+mn-ea"/>
                <a:cs typeface="+mn-cs"/>
              </a:rPr>
              <a:t>lines</a:t>
            </a:r>
            <a:r>
              <a:rPr lang="de-DE" sz="1200" b="1" i="0" kern="1200" dirty="0">
                <a:solidFill>
                  <a:schemeClr val="tx1"/>
                </a:solidFill>
                <a:effectLst/>
                <a:latin typeface="+mn-lt"/>
                <a:ea typeface="+mn-ea"/>
                <a:cs typeface="+mn-cs"/>
              </a:rPr>
              <a:t> 140–150</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state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transition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rules</a:t>
            </a:r>
            <a:r>
              <a:rPr lang="de-DE"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 cell's state in the next iteration depends on the count of its neighbors (D%(I,J)) and its current state (B%(I,J)).</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9: Initialize 2D arrays B%(grid) and D%(neighbor counts).  </a:t>
            </a:r>
          </a:p>
          <a:p>
            <a:r>
              <a:rPr lang="en-US" sz="1200" b="0" i="0" kern="1200" dirty="0">
                <a:solidFill>
                  <a:schemeClr val="tx1"/>
                </a:solidFill>
                <a:effectLst/>
                <a:latin typeface="+mn-lt"/>
                <a:ea typeface="+mn-ea"/>
                <a:cs typeface="+mn-cs"/>
              </a:rPr>
              <a:t>10-40: Parse DATA strings to set initial grid state in B%.  </a:t>
            </a:r>
          </a:p>
          <a:p>
            <a:r>
              <a:rPr lang="en-US" sz="1200" b="0" i="0" kern="1200" dirty="0">
                <a:solidFill>
                  <a:schemeClr val="tx1"/>
                </a:solidFill>
                <a:effectLst/>
                <a:latin typeface="+mn-lt"/>
                <a:ea typeface="+mn-ea"/>
                <a:cs typeface="+mn-cs"/>
              </a:rPr>
              <a:t>51-75: Define initial pattern via DATA statements.  </a:t>
            </a:r>
          </a:p>
          <a:p>
            <a:r>
              <a:rPr lang="en-US" sz="1200" b="0" i="0" kern="1200" dirty="0">
                <a:solidFill>
                  <a:schemeClr val="tx1"/>
                </a:solidFill>
                <a:effectLst/>
                <a:latin typeface="+mn-lt"/>
                <a:ea typeface="+mn-ea"/>
                <a:cs typeface="+mn-cs"/>
              </a:rPr>
              <a:t>77: Initialize Commodore 64's screen memory using POKE.  </a:t>
            </a:r>
          </a:p>
          <a:p>
            <a:r>
              <a:rPr lang="en-US" sz="1200" b="0" i="0" kern="1200" dirty="0">
                <a:solidFill>
                  <a:schemeClr val="tx1"/>
                </a:solidFill>
                <a:effectLst/>
                <a:latin typeface="+mn-lt"/>
                <a:ea typeface="+mn-ea"/>
                <a:cs typeface="+mn-cs"/>
              </a:rPr>
              <a:t>80: Start infinite simulation loop.  </a:t>
            </a:r>
          </a:p>
          <a:p>
            <a:r>
              <a:rPr lang="en-US" sz="1200" b="0" i="0" kern="1200" dirty="0">
                <a:solidFill>
                  <a:schemeClr val="tx1"/>
                </a:solidFill>
                <a:effectLst/>
                <a:latin typeface="+mn-lt"/>
                <a:ea typeface="+mn-ea"/>
                <a:cs typeface="+mn-cs"/>
              </a:rPr>
              <a:t>82: Reset D% (neighbor counts) for new generation (`CC=0`).  </a:t>
            </a:r>
          </a:p>
          <a:p>
            <a:r>
              <a:rPr lang="en-US" sz="1200" b="0" i="0" kern="1200" dirty="0">
                <a:solidFill>
                  <a:schemeClr val="tx1"/>
                </a:solidFill>
                <a:effectLst/>
                <a:latin typeface="+mn-lt"/>
                <a:ea typeface="+mn-ea"/>
                <a:cs typeface="+mn-cs"/>
              </a:rPr>
              <a:t>92-130: For each cell in B%, calculate neighbor counts in D% (`CC=1`).  </a:t>
            </a:r>
          </a:p>
          <a:p>
            <a:r>
              <a:rPr lang="en-US" sz="1200" b="0" i="0" kern="1200" dirty="0">
                <a:solidFill>
                  <a:schemeClr val="tx1"/>
                </a:solidFill>
                <a:effectLst/>
                <a:latin typeface="+mn-lt"/>
                <a:ea typeface="+mn-ea"/>
                <a:cs typeface="+mn-cs"/>
              </a:rPr>
              <a:t>135-160: Apply automaton rules to update B% (cell states) and display via POKE.  </a:t>
            </a:r>
          </a:p>
          <a:p>
            <a:r>
              <a:rPr lang="en-US" sz="1200" b="0" i="0" kern="1200" dirty="0">
                <a:solidFill>
                  <a:schemeClr val="tx1"/>
                </a:solidFill>
                <a:effectLst/>
                <a:latin typeface="+mn-lt"/>
                <a:ea typeface="+mn-ea"/>
                <a:cs typeface="+mn-cs"/>
              </a:rPr>
              <a:t>220-260: Use CL and CC to visually indicate the current processing line.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game starts by </a:t>
            </a:r>
            <a:r>
              <a:rPr lang="en-US" sz="1200" b="0" i="0" kern="1200" dirty="0" err="1">
                <a:solidFill>
                  <a:schemeClr val="tx1"/>
                </a:solidFill>
                <a:effectLst/>
                <a:latin typeface="+mn-lt"/>
                <a:ea typeface="+mn-ea"/>
                <a:cs typeface="+mn-cs"/>
              </a:rPr>
              <a:t>nitializing</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grid (B%)</a:t>
            </a:r>
            <a:r>
              <a:rPr lang="en-US" sz="1200" b="0" i="0" kern="1200" dirty="0">
                <a:solidFill>
                  <a:schemeClr val="tx1"/>
                </a:solidFill>
                <a:effectLst/>
                <a:latin typeface="+mn-lt"/>
                <a:ea typeface="+mn-ea"/>
                <a:cs typeface="+mn-cs"/>
              </a:rPr>
              <a:t> with an initial pattern provided in the </a:t>
            </a:r>
            <a:r>
              <a:rPr lang="en-US" sz="1200" b="1" i="0" kern="1200" dirty="0">
                <a:solidFill>
                  <a:schemeClr val="tx1"/>
                </a:solidFill>
                <a:effectLst/>
                <a:latin typeface="+mn-lt"/>
                <a:ea typeface="+mn-ea"/>
                <a:cs typeface="+mn-cs"/>
              </a:rPr>
              <a:t>DATA statements (lines 51–75)</a:t>
            </a:r>
            <a:r>
              <a:rPr lang="en-US" sz="1200" b="0" i="0" kern="1200" dirty="0">
                <a:solidFill>
                  <a:schemeClr val="tx1"/>
                </a:solidFill>
                <a:effectLst/>
                <a:latin typeface="+mn-lt"/>
                <a:ea typeface="+mn-ea"/>
                <a:cs typeface="+mn-cs"/>
              </a:rPr>
              <a:t> using a nested</a:t>
            </a:r>
            <a:r>
              <a:rPr lang="en-US" sz="1200" b="1" i="0" kern="1200" dirty="0">
                <a:solidFill>
                  <a:schemeClr val="tx1"/>
                </a:solidFill>
                <a:effectLst/>
                <a:latin typeface="+mn-lt"/>
                <a:ea typeface="+mn-ea"/>
                <a:cs typeface="+mn-cs"/>
              </a:rPr>
              <a:t> loop lines 10–40 </a:t>
            </a:r>
            <a:r>
              <a:rPr lang="en-US" sz="1200" b="0" i="0" kern="1200" dirty="0">
                <a:solidFill>
                  <a:schemeClr val="tx1"/>
                </a:solidFill>
                <a:effectLst/>
                <a:latin typeface="+mn-lt"/>
                <a:ea typeface="+mn-ea"/>
                <a:cs typeface="+mn-cs"/>
              </a:rPr>
              <a:t>for processing the input (FOR I=1 TO 25 and FOR J=1 TO 30). </a:t>
            </a:r>
            <a:r>
              <a:rPr lang="en-US" sz="1200" b="1" i="0" kern="1200" dirty="0">
                <a:solidFill>
                  <a:schemeClr val="tx1"/>
                </a:solidFill>
                <a:effectLst/>
                <a:latin typeface="+mn-lt"/>
                <a:ea typeface="+mn-ea"/>
                <a:cs typeface="+mn-cs"/>
              </a:rPr>
              <a:t>The grid's cells are updated iteratively based on the rules defined in lines 100–150.</a:t>
            </a:r>
            <a:r>
              <a:rPr lang="en-US" sz="1200" b="0" i="0" kern="1200" dirty="0">
                <a:solidFill>
                  <a:schemeClr val="tx1"/>
                </a:solidFill>
                <a:effectLst/>
                <a:latin typeface="+mn-lt"/>
                <a:ea typeface="+mn-ea"/>
                <a:cs typeface="+mn-cs"/>
              </a:rPr>
              <a:t> For each cell, neighbors are counted (</a:t>
            </a:r>
            <a:r>
              <a:rPr lang="en-US" sz="1200" b="1" i="0" kern="1200" dirty="0">
                <a:solidFill>
                  <a:schemeClr val="tx1"/>
                </a:solidFill>
                <a:effectLst/>
                <a:latin typeface="+mn-lt"/>
                <a:ea typeface="+mn-ea"/>
                <a:cs typeface="+mn-cs"/>
              </a:rPr>
              <a:t>D% array, lines 110–120</a:t>
            </a:r>
            <a:r>
              <a:rPr lang="en-US" sz="1200" b="0" i="0" kern="1200" dirty="0">
                <a:solidFill>
                  <a:schemeClr val="tx1"/>
                </a:solidFill>
                <a:effectLst/>
                <a:latin typeface="+mn-lt"/>
                <a:ea typeface="+mn-ea"/>
                <a:cs typeface="+mn-cs"/>
              </a:rPr>
              <a:t>), and state transitions are determined: a cell becomes alive if it has exactly 3 neighbors, or remains alive with 2 neighbors (</a:t>
            </a:r>
            <a:r>
              <a:rPr lang="en-US" sz="1200" b="1" i="0" kern="1200" dirty="0">
                <a:solidFill>
                  <a:schemeClr val="tx1"/>
                </a:solidFill>
                <a:effectLst/>
                <a:latin typeface="+mn-lt"/>
                <a:ea typeface="+mn-ea"/>
                <a:cs typeface="+mn-cs"/>
              </a:rPr>
              <a:t>B%(I,J), line 140</a:t>
            </a:r>
            <a:r>
              <a:rPr lang="en-US" sz="1200" b="0" i="0" kern="1200" dirty="0">
                <a:solidFill>
                  <a:schemeClr val="tx1"/>
                </a:solidFill>
                <a:effectLst/>
                <a:latin typeface="+mn-lt"/>
                <a:ea typeface="+mn-ea"/>
                <a:cs typeface="+mn-cs"/>
              </a:rPr>
              <a:t>). The POKE commands (</a:t>
            </a:r>
            <a:r>
              <a:rPr lang="en-US" sz="1200" b="1" i="0" kern="1200" dirty="0">
                <a:solidFill>
                  <a:schemeClr val="tx1"/>
                </a:solidFill>
                <a:effectLst/>
                <a:latin typeface="+mn-lt"/>
                <a:ea typeface="+mn-ea"/>
                <a:cs typeface="+mn-cs"/>
              </a:rPr>
              <a:t>lines 150–160) update the screen </a:t>
            </a:r>
            <a:r>
              <a:rPr lang="en-US" sz="1200" b="0" i="0" kern="1200" dirty="0">
                <a:solidFill>
                  <a:schemeClr val="tx1"/>
                </a:solidFill>
                <a:effectLst/>
                <a:latin typeface="+mn-lt"/>
                <a:ea typeface="+mn-ea"/>
                <a:cs typeface="+mn-cs"/>
              </a:rPr>
              <a:t>with the cell states. The simulation runs in an </a:t>
            </a:r>
            <a:r>
              <a:rPr lang="en-US" sz="1200" b="1" i="0" kern="1200" dirty="0">
                <a:solidFill>
                  <a:schemeClr val="tx1"/>
                </a:solidFill>
                <a:effectLst/>
                <a:latin typeface="+mn-lt"/>
                <a:ea typeface="+mn-ea"/>
                <a:cs typeface="+mn-cs"/>
              </a:rPr>
              <a:t>infinite loop (GOTO 80, line 170</a:t>
            </a:r>
            <a:r>
              <a:rPr lang="en-US" sz="1200" b="0" i="0" kern="1200" dirty="0">
                <a:solidFill>
                  <a:schemeClr val="tx1"/>
                </a:solidFill>
                <a:effectLst/>
                <a:latin typeface="+mn-lt"/>
                <a:ea typeface="+mn-ea"/>
                <a:cs typeface="+mn-cs"/>
              </a:rPr>
              <a:t>), displaying the result of each generation and resetting the relevant variables. Subroutine 220 visually indicates the current processing line by modifying screen memory (POKE). The entire code models emergent behavior using simple deterministic rules.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lines - 220 POKE 40*CL+1062,32 are writing blank lines </a:t>
            </a:r>
            <a:r>
              <a:rPr lang="en-US" sz="1200" b="0" i="0" kern="1200" dirty="0" err="1">
                <a:solidFill>
                  <a:schemeClr val="tx1"/>
                </a:solidFill>
                <a:effectLst/>
                <a:latin typeface="+mn-lt"/>
                <a:ea typeface="+mn-ea"/>
                <a:cs typeface="+mn-cs"/>
              </a:rPr>
              <a:t>usiung</a:t>
            </a:r>
            <a:r>
              <a:rPr lang="en-US" sz="1200" b="0" i="0" kern="1200" dirty="0">
                <a:solidFill>
                  <a:schemeClr val="tx1"/>
                </a:solidFill>
                <a:effectLst/>
                <a:latin typeface="+mn-lt"/>
                <a:ea typeface="+mn-ea"/>
                <a:cs typeface="+mn-cs"/>
              </a:rPr>
              <a:t> ASCII characters (ASCII 32)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Rule interpretation:</a:t>
            </a:r>
          </a:p>
          <a:p>
            <a:pPr lvl="1"/>
            <a:r>
              <a:rPr lang="en-US" sz="1200" b="0" i="0" kern="1200" dirty="0">
                <a:solidFill>
                  <a:schemeClr val="tx1"/>
                </a:solidFill>
                <a:effectLst/>
                <a:latin typeface="+mn-lt"/>
                <a:ea typeface="+mn-ea"/>
                <a:cs typeface="+mn-cs"/>
              </a:rPr>
              <a:t>If D%(I,J) == 3, the cell will be alive (born or survive).</a:t>
            </a:r>
          </a:p>
          <a:p>
            <a:pPr lvl="1"/>
            <a:r>
              <a:rPr lang="en-US" sz="1200" b="0" i="0" kern="1200" dirty="0">
                <a:solidFill>
                  <a:schemeClr val="tx1"/>
                </a:solidFill>
                <a:effectLst/>
                <a:latin typeface="+mn-lt"/>
                <a:ea typeface="+mn-ea"/>
                <a:cs typeface="+mn-cs"/>
              </a:rPr>
              <a:t>If the cell is already alive (B%(I,J)==1) and has exactly 2 neighbors, it survives.</a:t>
            </a:r>
          </a:p>
          <a:p>
            <a:pPr lvl="1"/>
            <a:r>
              <a:rPr lang="en-US" sz="1200" b="0" i="0" kern="1200" dirty="0">
                <a:solidFill>
                  <a:schemeClr val="tx1"/>
                </a:solidFill>
                <a:effectLst/>
                <a:latin typeface="+mn-lt"/>
                <a:ea typeface="+mn-ea"/>
                <a:cs typeface="+mn-cs"/>
              </a:rPr>
              <a:t>Otherwise, the cell becomes dead (B%(I,J) =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-------------Algorithmic information------------------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Cellular Automaton Algorithm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grid is updated iteratively based on neighbor states.</a:t>
            </a:r>
          </a:p>
          <a:p>
            <a:r>
              <a:rPr lang="en-US" sz="1200" b="0" i="0" kern="1200" dirty="0">
                <a:solidFill>
                  <a:schemeClr val="tx1"/>
                </a:solidFill>
                <a:effectLst/>
                <a:latin typeface="+mn-lt"/>
                <a:ea typeface="+mn-ea"/>
                <a:cs typeface="+mn-cs"/>
              </a:rPr>
              <a:t>Rules determine cell survival or death (similar to Conway's Game of Life).</a:t>
            </a:r>
          </a:p>
          <a:p>
            <a:r>
              <a:rPr lang="en-US" sz="1200" b="1" i="0" kern="1200" dirty="0">
                <a:solidFill>
                  <a:schemeClr val="tx1"/>
                </a:solidFill>
                <a:effectLst/>
                <a:latin typeface="+mn-lt"/>
                <a:ea typeface="+mn-ea"/>
                <a:cs typeface="+mn-cs"/>
              </a:rPr>
              <a:t>Neighbor Counting Algorithm</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each cell, neighbors are counted (lines 110–120) by iterating through a 3x3 surrounding area.</a:t>
            </a:r>
          </a:p>
          <a:p>
            <a:r>
              <a:rPr lang="en-US" sz="1200" b="1" i="0" kern="1200" dirty="0">
                <a:solidFill>
                  <a:schemeClr val="tx1"/>
                </a:solidFill>
                <a:effectLst/>
                <a:latin typeface="+mn-lt"/>
                <a:ea typeface="+mn-ea"/>
                <a:cs typeface="+mn-cs"/>
              </a:rPr>
              <a:t>State Transition Rules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Cells update based on neighbor counts:</a:t>
            </a:r>
          </a:p>
          <a:p>
            <a:r>
              <a:rPr lang="en-US" sz="1200" b="0" i="0" kern="1200" dirty="0">
                <a:solidFill>
                  <a:schemeClr val="tx1"/>
                </a:solidFill>
                <a:effectLst/>
                <a:latin typeface="+mn-lt"/>
                <a:ea typeface="+mn-ea"/>
                <a:cs typeface="+mn-cs"/>
              </a:rPr>
              <a:t>A cell is born/keeps living if it has 2 or 3 live neighbors.</a:t>
            </a:r>
          </a:p>
          <a:p>
            <a:r>
              <a:rPr lang="en-US" sz="1200" b="0" i="0" kern="1200" dirty="0">
                <a:solidFill>
                  <a:schemeClr val="tx1"/>
                </a:solidFill>
                <a:effectLst/>
                <a:latin typeface="+mn-lt"/>
                <a:ea typeface="+mn-ea"/>
                <a:cs typeface="+mn-cs"/>
              </a:rPr>
              <a:t>Otherwise, it dies.</a:t>
            </a:r>
          </a:p>
          <a:p>
            <a:r>
              <a:rPr lang="en-US" sz="1200" b="1" i="0" kern="1200" dirty="0">
                <a:solidFill>
                  <a:schemeClr val="tx1"/>
                </a:solidFill>
                <a:effectLst/>
                <a:latin typeface="+mn-lt"/>
                <a:ea typeface="+mn-ea"/>
                <a:cs typeface="+mn-cs"/>
              </a:rPr>
              <a:t>Visualization Using Memory Manipulation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POKE instruction directly modifies video memory to display the grid on the Commodore 64 screen.</a:t>
            </a:r>
          </a:p>
          <a:p>
            <a:r>
              <a:rPr lang="en-US" sz="1200" b="1" i="0" kern="1200" dirty="0">
                <a:solidFill>
                  <a:schemeClr val="tx1"/>
                </a:solidFill>
                <a:effectLst/>
                <a:latin typeface="+mn-lt"/>
                <a:ea typeface="+mn-ea"/>
                <a:cs typeface="+mn-cs"/>
              </a:rPr>
              <a:t>Iterative Simulation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algorithm loops indefinitely, progressing through generations (GOTO 80).</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-------------Influence on modern AI------------------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Although this code showcases a very constrained implementation on an 8-bit system, the concept of cellular automata remains relevant today, especially in AI-related areas:</a:t>
            </a:r>
          </a:p>
          <a:p>
            <a:r>
              <a:rPr lang="en-US" sz="1200" b="1" i="0" kern="1200" dirty="0">
                <a:solidFill>
                  <a:schemeClr val="tx1"/>
                </a:solidFill>
                <a:effectLst/>
                <a:latin typeface="+mn-lt"/>
                <a:ea typeface="+mn-ea"/>
                <a:cs typeface="+mn-cs"/>
              </a:rPr>
              <a:t>Simulation of Complex Systems:</a:t>
            </a:r>
            <a:r>
              <a:rPr lang="en-US" sz="1200" b="0" i="0" kern="1200" dirty="0">
                <a:solidFill>
                  <a:schemeClr val="tx1"/>
                </a:solidFill>
                <a:effectLst/>
                <a:latin typeface="+mn-lt"/>
                <a:ea typeface="+mn-ea"/>
                <a:cs typeface="+mn-cs"/>
              </a:rPr>
              <a:t> Cellular automata like Conway's Game of Life are still widely studied in fields like biology, physics, and computer science to model the behavior of complex systems, from ecosystems to traffic flows.</a:t>
            </a:r>
          </a:p>
          <a:p>
            <a:r>
              <a:rPr lang="en-US" sz="1200" b="1" i="0" kern="1200" dirty="0">
                <a:solidFill>
                  <a:schemeClr val="tx1"/>
                </a:solidFill>
                <a:effectLst/>
                <a:latin typeface="+mn-lt"/>
                <a:ea typeface="+mn-ea"/>
                <a:cs typeface="+mn-cs"/>
              </a:rPr>
              <a:t>Emergence and Pattern Formation:</a:t>
            </a:r>
            <a:r>
              <a:rPr lang="en-US" sz="1200" b="0" i="0" kern="1200" dirty="0">
                <a:solidFill>
                  <a:schemeClr val="tx1"/>
                </a:solidFill>
                <a:effectLst/>
                <a:latin typeface="+mn-lt"/>
                <a:ea typeface="+mn-ea"/>
                <a:cs typeface="+mn-cs"/>
              </a:rPr>
              <a:t> Cellular automata are used to study emergent phenomena, where simple rules can give rise to complex patterns, a theme central to many AI systems (e.g., self-organizing systems, agent-based modeling).</a:t>
            </a:r>
          </a:p>
          <a:p>
            <a:r>
              <a:rPr lang="en-US" sz="1200" b="1" i="0" kern="1200" dirty="0">
                <a:solidFill>
                  <a:schemeClr val="tx1"/>
                </a:solidFill>
                <a:effectLst/>
                <a:latin typeface="+mn-lt"/>
                <a:ea typeface="+mn-ea"/>
                <a:cs typeface="+mn-cs"/>
              </a:rPr>
              <a:t>Foundations for Machine Learning Ideas:</a:t>
            </a:r>
            <a:r>
              <a:rPr lang="en-US" sz="1200" b="0" i="0" kern="1200" dirty="0">
                <a:solidFill>
                  <a:schemeClr val="tx1"/>
                </a:solidFill>
                <a:effectLst/>
                <a:latin typeface="+mn-lt"/>
                <a:ea typeface="+mn-ea"/>
                <a:cs typeface="+mn-cs"/>
              </a:rPr>
              <a:t> Cellular automata were an early exploration of decentralized computation and self-organization, which are themes that appear in modern AI systems, such as deep learning with convolutional neural networks (CNNs) or reinforcement learning agents.</a:t>
            </a:r>
          </a:p>
          <a:p>
            <a:r>
              <a:rPr lang="en-US" sz="1200" b="1" i="0" kern="1200" dirty="0">
                <a:solidFill>
                  <a:schemeClr val="tx1"/>
                </a:solidFill>
                <a:effectLst/>
                <a:latin typeface="+mn-lt"/>
                <a:ea typeface="+mn-ea"/>
                <a:cs typeface="+mn-cs"/>
              </a:rPr>
              <a:t>Generative AI:</a:t>
            </a:r>
            <a:r>
              <a:rPr lang="en-US" sz="1200" b="0" i="0" kern="1200" dirty="0">
                <a:solidFill>
                  <a:schemeClr val="tx1"/>
                </a:solidFill>
                <a:effectLst/>
                <a:latin typeface="+mn-lt"/>
                <a:ea typeface="+mn-ea"/>
                <a:cs typeface="+mn-cs"/>
              </a:rPr>
              <a:t> Cellular automata can inspire generative methods in AI, where systems generate visual content, sound, or simulations based on simple, rule-based inputs.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-------------Applications that use principles from this program-----------------</a:t>
            </a:r>
          </a:p>
          <a:p>
            <a:endParaRPr lang="en-US" dirty="0"/>
          </a:p>
          <a:p>
            <a:r>
              <a:rPr lang="en-US" sz="1200" b="0" i="0" kern="1200" dirty="0">
                <a:solidFill>
                  <a:schemeClr val="tx1"/>
                </a:solidFill>
                <a:effectLst/>
                <a:latin typeface="+mn-lt"/>
                <a:ea typeface="+mn-ea"/>
                <a:cs typeface="+mn-cs"/>
              </a:rPr>
              <a:t>Cellular automata has broad applications and implications:</a:t>
            </a:r>
          </a:p>
          <a:p>
            <a:r>
              <a:rPr lang="en-US" sz="1200" b="1" i="0" kern="1200" dirty="0">
                <a:solidFill>
                  <a:schemeClr val="tx1"/>
                </a:solidFill>
                <a:effectLst/>
                <a:latin typeface="+mn-lt"/>
                <a:ea typeface="+mn-ea"/>
                <a:cs typeface="+mn-cs"/>
              </a:rPr>
              <a:t>Biology</a:t>
            </a:r>
            <a:r>
              <a:rPr lang="en-US" sz="1200" b="0" i="0" kern="1200" dirty="0">
                <a:solidFill>
                  <a:schemeClr val="tx1"/>
                </a:solidFill>
                <a:effectLst/>
                <a:latin typeface="+mn-lt"/>
                <a:ea typeface="+mn-ea"/>
                <a:cs typeface="+mn-cs"/>
              </a:rPr>
              <a:t>: Modeling population growth, the spread of viruses, or ecological systems.</a:t>
            </a:r>
          </a:p>
          <a:p>
            <a:r>
              <a:rPr lang="en-US" sz="1200" b="1" i="0" kern="1200" dirty="0">
                <a:solidFill>
                  <a:schemeClr val="tx1"/>
                </a:solidFill>
                <a:effectLst/>
                <a:latin typeface="+mn-lt"/>
                <a:ea typeface="+mn-ea"/>
                <a:cs typeface="+mn-cs"/>
              </a:rPr>
              <a:t>Physics</a:t>
            </a:r>
            <a:r>
              <a:rPr lang="en-US" sz="1200" b="0" i="0" kern="1200" dirty="0">
                <a:solidFill>
                  <a:schemeClr val="tx1"/>
                </a:solidFill>
                <a:effectLst/>
                <a:latin typeface="+mn-lt"/>
                <a:ea typeface="+mn-ea"/>
                <a:cs typeface="+mn-cs"/>
              </a:rPr>
              <a:t>: Understanding systems like crystal growth, fluid dynamics, or traffic flow.</a:t>
            </a:r>
          </a:p>
          <a:p>
            <a:r>
              <a:rPr lang="en-US" sz="1200" b="1" i="0" kern="1200" dirty="0">
                <a:solidFill>
                  <a:schemeClr val="tx1"/>
                </a:solidFill>
                <a:effectLst/>
                <a:latin typeface="+mn-lt"/>
                <a:ea typeface="+mn-ea"/>
                <a:cs typeface="+mn-cs"/>
              </a:rPr>
              <a:t>Game Development</a:t>
            </a:r>
            <a:r>
              <a:rPr lang="en-US" sz="1200" b="0" i="0" kern="1200" dirty="0">
                <a:solidFill>
                  <a:schemeClr val="tx1"/>
                </a:solidFill>
                <a:effectLst/>
                <a:latin typeface="+mn-lt"/>
                <a:ea typeface="+mn-ea"/>
                <a:cs typeface="+mn-cs"/>
              </a:rPr>
              <a:t>: Creating procedural content, such as terrain generation in games.</a:t>
            </a:r>
          </a:p>
          <a:p>
            <a:r>
              <a:rPr lang="en-US" sz="1200" b="1" i="0" kern="1200" dirty="0">
                <a:solidFill>
                  <a:schemeClr val="tx1"/>
                </a:solidFill>
                <a:effectLst/>
                <a:latin typeface="+mn-lt"/>
                <a:ea typeface="+mn-ea"/>
                <a:cs typeface="+mn-cs"/>
              </a:rPr>
              <a:t>Artificial Life (</a:t>
            </a:r>
            <a:r>
              <a:rPr lang="en-US" sz="1200" b="1" i="0" kern="1200" dirty="0" err="1">
                <a:solidFill>
                  <a:schemeClr val="tx1"/>
                </a:solidFill>
                <a:effectLst/>
                <a:latin typeface="+mn-lt"/>
                <a:ea typeface="+mn-ea"/>
                <a:cs typeface="+mn-cs"/>
              </a:rPr>
              <a:t>ALife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Simulating lifelike systems in research on self-replicating robots or AI.</a:t>
            </a:r>
          </a:p>
          <a:p>
            <a:r>
              <a:rPr lang="en-US" sz="1200" b="0" i="0" kern="1200" dirty="0">
                <a:solidFill>
                  <a:schemeClr val="tx1"/>
                </a:solidFill>
                <a:effectLst/>
                <a:latin typeface="+mn-lt"/>
                <a:ea typeface="+mn-ea"/>
                <a:cs typeface="+mn-cs"/>
              </a:rPr>
              <a:t>This program is a mesmerizing example of how complexity emerges from simplicity, making it both a piece of entertainment on the Commodore 64 and a stepping stone toward concepts in artificial intelligence and complexity science.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Note: Conway's Game of Life uses a 2D infinite grid, whereas this program is limited by a 25x30 grid</a:t>
            </a:r>
            <a:endParaRPr lang="en-US" b="0" dirty="0">
              <a:solidFill>
                <a:schemeClr val="bg2">
                  <a:lumMod val="90000"/>
                </a:schemeClr>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bg2">
                  <a:lumMod val="90000"/>
                </a:schemeClr>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bg2">
                  <a:lumMod val="90000"/>
                </a:schemeClr>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C4A4F9B6-E84C-C03E-8498-33745B8CD953}"/>
              </a:ext>
            </a:extLst>
          </p:cNvPr>
          <p:cNvSpPr>
            <a:spLocks noGrp="1"/>
          </p:cNvSpPr>
          <p:nvPr>
            <p:ph type="sldNum" sz="quarter" idx="5"/>
          </p:nvPr>
        </p:nvSpPr>
        <p:spPr/>
        <p:txBody>
          <a:bodyPr/>
          <a:lstStyle/>
          <a:p>
            <a:fld id="{F4953C5E-CAD2-46AE-BEEB-9E7C6430E19A}" type="slidenum">
              <a:rPr lang="LID4096" smtClean="0"/>
              <a:t>18</a:t>
            </a:fld>
            <a:endParaRPr lang="LID4096"/>
          </a:p>
        </p:txBody>
      </p:sp>
    </p:spTree>
    <p:extLst>
      <p:ext uri="{BB962C8B-B14F-4D97-AF65-F5344CB8AC3E}">
        <p14:creationId xmlns:p14="http://schemas.microsoft.com/office/powerpoint/2010/main" val="348070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C5E7B-5201-524A-B104-971F8E2843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BC9776-6FAE-0B1F-857C-94C808810D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FBA2FA-9EB6-5B1A-A611-9C2229A7A9C9}"/>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Perfect logic qualifies as a </a:t>
            </a:r>
            <a:r>
              <a:rPr lang="en-US" sz="1200" b="1" i="0" kern="1200" dirty="0">
                <a:solidFill>
                  <a:schemeClr val="tx1"/>
                </a:solidFill>
                <a:effectLst/>
                <a:latin typeface="+mn-lt"/>
                <a:ea typeface="+mn-ea"/>
                <a:cs typeface="+mn-cs"/>
              </a:rPr>
              <a:t>very primitive NLP algorithm</a:t>
            </a:r>
            <a:r>
              <a:rPr lang="en-US" sz="1200" b="0" i="0" kern="1200" dirty="0">
                <a:solidFill>
                  <a:schemeClr val="tx1"/>
                </a:solidFill>
                <a:effectLst/>
                <a:latin typeface="+mn-lt"/>
                <a:ea typeface="+mn-ea"/>
                <a:cs typeface="+mn-cs"/>
              </a:rPr>
              <a:t>, mainly due to its </a:t>
            </a:r>
            <a:r>
              <a:rPr lang="en-US" sz="1200" b="1" i="0" kern="1200" dirty="0">
                <a:solidFill>
                  <a:schemeClr val="tx1"/>
                </a:solidFill>
                <a:effectLst/>
                <a:latin typeface="+mn-lt"/>
                <a:ea typeface="+mn-ea"/>
                <a:cs typeface="+mn-cs"/>
              </a:rPr>
              <a:t>symbolic logic, rule-based query handling, and ability to interpret and process natural language input within its constraints.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However, its limitations starkly contrast with the sophistication of modern NLP systems</a:t>
            </a:r>
            <a:r>
              <a:rPr lang="en-US" sz="1200" b="0" i="0" kern="1200" dirty="0">
                <a:solidFill>
                  <a:schemeClr val="tx1"/>
                </a:solidFill>
                <a:effectLst/>
                <a:latin typeface="+mn-lt"/>
                <a:ea typeface="+mn-ea"/>
                <a:cs typeface="+mn-cs"/>
              </a:rPr>
              <a:t>, which leverage machine learning, deep learning, and vast datasets to achieve context-aware and adaptive language understanding.</a:t>
            </a:r>
          </a:p>
          <a:p>
            <a:r>
              <a:rPr lang="en-US" sz="1200" b="0" i="0" kern="1200" dirty="0">
                <a:solidFill>
                  <a:schemeClr val="tx1"/>
                </a:solidFill>
                <a:effectLst/>
                <a:latin typeface="+mn-lt"/>
                <a:ea typeface="+mn-ea"/>
                <a:cs typeface="+mn-cs"/>
              </a:rPr>
              <a:t>Still, programs like this were the bedrock of computational linguistics and reflect an important step in the history of NLP development.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program is a</a:t>
            </a:r>
            <a:r>
              <a:rPr lang="en-US" sz="1200" b="1" i="0" kern="1200" dirty="0">
                <a:solidFill>
                  <a:schemeClr val="tx1"/>
                </a:solidFill>
                <a:effectLst/>
                <a:latin typeface="+mn-lt"/>
                <a:ea typeface="+mn-ea"/>
                <a:cs typeface="+mn-cs"/>
              </a:rPr>
              <a:t> primitive expert system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that processes simple natural language input to answer questions, infer relationships, and store knowledge about entities</a:t>
            </a:r>
            <a:r>
              <a:rPr lang="en-US" sz="1200" b="0" i="0" kern="1200" dirty="0">
                <a:solidFill>
                  <a:schemeClr val="tx1"/>
                </a:solidFill>
                <a:effectLst/>
                <a:latin typeface="+mn-lt"/>
                <a:ea typeface="+mn-ea"/>
                <a:cs typeface="+mn-cs"/>
              </a:rPr>
              <a:t>. It uses a basic rule-based approach to parse input commands (e.g., "WHAT IS," "ARE ALL," "SOME") and updates or queries a relationship matrix to determine logical connections between concepts. Logical deductions, including transitive reasoning (e.g., if "A is related to B" and "B is related to C," then "A is related to C"), allow it to draw conclusions from user-provided information. It simulates conversational interactions by responding to questions, acknowledging new information, and handling unknowns with responses like “I don’t know.” The program also supports saving and loading its knowledge base, enabling continuity across sessions, and while its functionality is limited to predefined rules and relationships, it demonstrates an early implementation of natural language understanding and basic inference.</a:t>
            </a:r>
            <a:endParaRPr lang="en-US" dirty="0"/>
          </a:p>
          <a:p>
            <a:endParaRPr lang="en-US" dirty="0"/>
          </a:p>
          <a:p>
            <a:endParaRPr lang="en-US" dirty="0"/>
          </a:p>
          <a:p>
            <a:endParaRPr lang="LID4096" dirty="0"/>
          </a:p>
        </p:txBody>
      </p:sp>
      <p:sp>
        <p:nvSpPr>
          <p:cNvPr id="4" name="Slide Number Placeholder 3">
            <a:extLst>
              <a:ext uri="{FF2B5EF4-FFF2-40B4-BE49-F238E27FC236}">
                <a16:creationId xmlns:a16="http://schemas.microsoft.com/office/drawing/2014/main" id="{0AD6613C-7564-9CCB-40F5-4B0C94782E32}"/>
              </a:ext>
            </a:extLst>
          </p:cNvPr>
          <p:cNvSpPr>
            <a:spLocks noGrp="1"/>
          </p:cNvSpPr>
          <p:nvPr>
            <p:ph type="sldNum" sz="quarter" idx="5"/>
          </p:nvPr>
        </p:nvSpPr>
        <p:spPr/>
        <p:txBody>
          <a:bodyPr/>
          <a:lstStyle/>
          <a:p>
            <a:fld id="{F4953C5E-CAD2-46AE-BEEB-9E7C6430E19A}" type="slidenum">
              <a:rPr lang="LID4096" smtClean="0"/>
              <a:t>19</a:t>
            </a:fld>
            <a:endParaRPr lang="LID4096"/>
          </a:p>
        </p:txBody>
      </p:sp>
    </p:spTree>
    <p:extLst>
      <p:ext uri="{BB962C8B-B14F-4D97-AF65-F5344CB8AC3E}">
        <p14:creationId xmlns:p14="http://schemas.microsoft.com/office/powerpoint/2010/main" val="3583899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t>About this talk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Point out that </a:t>
            </a:r>
            <a:r>
              <a:rPr lang="en-US" sz="1200" b="1" dirty="0"/>
              <a:t>LLMs aren’t the only thing that is AI </a:t>
            </a:r>
            <a:r>
              <a:rPr lang="en-US" sz="1200" b="0" dirty="0"/>
              <a:t>– Far from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Demonstrate the AI effect </a:t>
            </a:r>
            <a:r>
              <a:rPr lang="en-US" sz="1200" b="0" dirty="0"/>
              <a:t>and how programs that were considered AI in the past (even in the recent past) are no longer considered AI.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We’re not here to learn how to program BASIC</a:t>
            </a:r>
            <a:r>
              <a:rPr lang="en-US" sz="1200" b="0" dirty="0"/>
              <a:t>, but might look at a few samples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We’re not here to learn how to program algorithms</a:t>
            </a:r>
            <a:r>
              <a:rPr lang="en-US" sz="1200" b="0" dirty="0"/>
              <a:t>, but to see how they shaped modern AI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We can’t just make 1:1 direct lines from the C64 code here to LLMs/AI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Much of the code here are using classic </a:t>
            </a:r>
            <a:r>
              <a:rPr lang="en-US" sz="1200" b="1" dirty="0" err="1"/>
              <a:t>compsci</a:t>
            </a:r>
            <a:r>
              <a:rPr lang="en-US" sz="1200" b="1" dirty="0"/>
              <a:t> algorithms</a:t>
            </a:r>
            <a:r>
              <a:rPr lang="en-US" sz="1200" b="0" dirty="0"/>
              <a:t>. Guess what? </a:t>
            </a:r>
            <a:r>
              <a:rPr lang="en-US" sz="1200" b="1" dirty="0"/>
              <a:t>All AI, including LLMs, use classic </a:t>
            </a:r>
            <a:r>
              <a:rPr lang="en-US" sz="1200" b="1" dirty="0" err="1"/>
              <a:t>compsci</a:t>
            </a:r>
            <a:r>
              <a:rPr lang="en-US" sz="1200" b="1" dirty="0"/>
              <a:t> algos</a:t>
            </a:r>
            <a:r>
              <a:rPr lang="en-US" sz="1200" b="0" dirty="0"/>
              <a:t>.</a:t>
            </a:r>
          </a:p>
        </p:txBody>
      </p:sp>
      <p:sp>
        <p:nvSpPr>
          <p:cNvPr id="4" name="Slide Number Placeholder 3"/>
          <p:cNvSpPr>
            <a:spLocks noGrp="1"/>
          </p:cNvSpPr>
          <p:nvPr>
            <p:ph type="sldNum" sz="quarter" idx="5"/>
          </p:nvPr>
        </p:nvSpPr>
        <p:spPr/>
        <p:txBody>
          <a:bodyPr/>
          <a:lstStyle/>
          <a:p>
            <a:fld id="{F4953C5E-CAD2-46AE-BEEB-9E7C6430E19A}" type="slidenum">
              <a:rPr lang="LID4096" smtClean="0"/>
              <a:t>2</a:t>
            </a:fld>
            <a:endParaRPr lang="LID4096"/>
          </a:p>
        </p:txBody>
      </p:sp>
    </p:spTree>
    <p:extLst>
      <p:ext uri="{BB962C8B-B14F-4D97-AF65-F5344CB8AC3E}">
        <p14:creationId xmlns:p14="http://schemas.microsoft.com/office/powerpoint/2010/main" val="3199782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48BBE-D00F-DF17-501B-6A649C0D6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0C331C-53E7-D9A1-EA0F-D1E15E0841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B7476-3641-4A8C-521D-D61529AD65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-------------Key points in the BASIC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IP$ - input string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NM$ - names of entities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AJ$ -adjectives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SS$ - pluralization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i="0" kern="1200" dirty="0">
                <a:solidFill>
                  <a:schemeClr val="tx1"/>
                </a:solidFill>
                <a:effectLst/>
                <a:latin typeface="+mn-lt"/>
                <a:ea typeface="+mn-ea"/>
                <a:cs typeface="+mn-cs"/>
              </a:rPr>
              <a:t>LK%(I, J) – Matrix </a:t>
            </a:r>
            <a:r>
              <a:rPr lang="de-DE" sz="1200" b="1" i="0" kern="1200" dirty="0" err="1">
                <a:solidFill>
                  <a:schemeClr val="tx1"/>
                </a:solidFill>
                <a:effectLst/>
                <a:latin typeface="+mn-lt"/>
                <a:ea typeface="+mn-ea"/>
                <a:cs typeface="+mn-cs"/>
              </a:rPr>
              <a:t>of</a:t>
            </a:r>
            <a:r>
              <a:rPr lang="de-DE" sz="1200" b="1" i="0" kern="1200" dirty="0">
                <a:solidFill>
                  <a:schemeClr val="tx1"/>
                </a:solidFill>
                <a:effectLst/>
                <a:latin typeface="+mn-lt"/>
                <a:ea typeface="+mn-ea"/>
                <a:cs typeface="+mn-cs"/>
              </a:rPr>
              <a:t> </a:t>
            </a:r>
            <a:r>
              <a:rPr lang="de-DE" sz="1200" b="1" i="0" kern="1200" dirty="0" err="1">
                <a:solidFill>
                  <a:schemeClr val="tx1"/>
                </a:solidFill>
                <a:effectLst/>
                <a:latin typeface="+mn-lt"/>
                <a:ea typeface="+mn-ea"/>
                <a:cs typeface="+mn-cs"/>
              </a:rPr>
              <a:t>relationships</a:t>
            </a:r>
            <a:r>
              <a:rPr lang="de-DE"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(3 = ALL, 2 = SOME, 1 = NONE, 0 = UNKNOWN)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ID LD LT RT  LK are all temp counters/vars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r>
              <a:rPr lang="de-DE" sz="1200" b="1" i="0" kern="1200" dirty="0">
                <a:solidFill>
                  <a:schemeClr val="tx1"/>
                </a:solidFill>
                <a:effectLst/>
                <a:latin typeface="+mn-lt"/>
                <a:ea typeface="+mn-ea"/>
                <a:cs typeface="+mn-cs"/>
              </a:rPr>
              <a:t>140-270:</a:t>
            </a:r>
            <a:r>
              <a:rPr lang="de-DE"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program identifies and processes specific patterns in user input to determine actions. For instance, commands like WHAT IS, ARE ALL, and so on are matched using LEFT$ or MID$ checks</a:t>
            </a:r>
            <a:br>
              <a:rPr lang="en-US" dirty="0"/>
            </a:br>
            <a:r>
              <a:rPr lang="en-US" b="1" dirty="0"/>
              <a:t>100, </a:t>
            </a:r>
            <a:r>
              <a:rPr lang="de-DE" sz="1200" b="1" i="0" kern="1200" dirty="0">
                <a:solidFill>
                  <a:schemeClr val="tx1"/>
                </a:solidFill>
                <a:effectLst/>
                <a:latin typeface="+mn-lt"/>
                <a:ea typeface="+mn-ea"/>
                <a:cs typeface="+mn-cs"/>
              </a:rPr>
              <a:t>10085-10120, 1200-1330:</a:t>
            </a:r>
            <a:r>
              <a:rPr lang="de-DE" sz="1200" b="0" i="0" kern="1200" dirty="0">
                <a:solidFill>
                  <a:schemeClr val="tx1"/>
                </a:solidFill>
                <a:effectLst/>
                <a:latin typeface="+mn-lt"/>
                <a:ea typeface="+mn-ea"/>
                <a:cs typeface="+mn-cs"/>
              </a:rPr>
              <a:t> all do </a:t>
            </a:r>
            <a:r>
              <a:rPr lang="de-DE" sz="1200" b="0" i="0" kern="1200" dirty="0" err="1">
                <a:solidFill>
                  <a:schemeClr val="tx1"/>
                </a:solidFill>
                <a:effectLst/>
                <a:latin typeface="+mn-lt"/>
                <a:ea typeface="+mn-ea"/>
                <a:cs typeface="+mn-cs"/>
              </a:rPr>
              <a:t>symbolic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linking</a:t>
            </a:r>
            <a:endParaRPr lang="de-DE" sz="1200" b="0" i="0" kern="1200" dirty="0">
              <a:solidFill>
                <a:schemeClr val="tx1"/>
              </a:solidFill>
              <a:effectLst/>
              <a:latin typeface="+mn-lt"/>
              <a:ea typeface="+mn-ea"/>
              <a:cs typeface="+mn-cs"/>
            </a:endParaRPr>
          </a:p>
          <a:p>
            <a:r>
              <a:rPr lang="de-DE" sz="1200" b="1" i="0" kern="1200" dirty="0">
                <a:solidFill>
                  <a:schemeClr val="tx1"/>
                </a:solidFill>
                <a:effectLst/>
                <a:latin typeface="+mn-lt"/>
                <a:ea typeface="+mn-ea"/>
                <a:cs typeface="+mn-cs"/>
              </a:rPr>
              <a:t>1210-1240, 1300-1340:</a:t>
            </a:r>
            <a:r>
              <a:rPr lang="de-DE"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program deduces new relationships by applying transitive logic: If A → B and B → C, it concludes A → C.</a:t>
            </a:r>
          </a:p>
          <a:p>
            <a:r>
              <a:rPr lang="de-DE" sz="1200" b="1" i="0" kern="1200" dirty="0">
                <a:solidFill>
                  <a:schemeClr val="tx1"/>
                </a:solidFill>
                <a:effectLst/>
                <a:latin typeface="+mn-lt"/>
                <a:ea typeface="+mn-ea"/>
                <a:cs typeface="+mn-cs"/>
              </a:rPr>
              <a:t>14000-14090 and 18000-18110: </a:t>
            </a:r>
            <a:r>
              <a:rPr lang="de-DE" sz="1200" b="0" i="0" kern="1200" dirty="0" err="1">
                <a:solidFill>
                  <a:schemeClr val="tx1"/>
                </a:solidFill>
                <a:effectLst/>
                <a:latin typeface="+mn-lt"/>
                <a:ea typeface="+mn-ea"/>
                <a:cs typeface="+mn-cs"/>
              </a:rPr>
              <a:t>random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conversational</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variety</a:t>
            </a:r>
            <a:r>
              <a:rPr lang="de-DE" sz="1200" b="0" i="0" kern="1200" dirty="0">
                <a:solidFill>
                  <a:schemeClr val="tx1"/>
                </a:solidFill>
                <a:effectLst/>
                <a:latin typeface="+mn-lt"/>
                <a:ea typeface="+mn-ea"/>
                <a:cs typeface="+mn-cs"/>
              </a:rPr>
              <a:t> / aka "I DON'T KNOW„</a:t>
            </a:r>
          </a:p>
          <a:p>
            <a:r>
              <a:rPr lang="de-DE" sz="1200" b="1" i="0" kern="1200" dirty="0">
                <a:solidFill>
                  <a:schemeClr val="tx1"/>
                </a:solidFill>
                <a:effectLst/>
                <a:latin typeface="+mn-lt"/>
                <a:ea typeface="+mn-ea"/>
                <a:cs typeface="+mn-cs"/>
              </a:rPr>
              <a:t>10085-12090: </a:t>
            </a:r>
            <a:r>
              <a:rPr lang="de-DE" sz="1200" b="0" i="0" kern="1200" dirty="0">
                <a:solidFill>
                  <a:schemeClr val="tx1"/>
                </a:solidFill>
                <a:effectLst/>
                <a:latin typeface="+mn-lt"/>
                <a:ea typeface="+mn-ea"/>
                <a:cs typeface="+mn-cs"/>
              </a:rPr>
              <a:t>Learning </a:t>
            </a:r>
            <a:r>
              <a:rPr lang="de-DE" sz="1200" b="0" i="0" kern="1200" dirty="0" err="1">
                <a:solidFill>
                  <a:schemeClr val="tx1"/>
                </a:solidFill>
                <a:effectLst/>
                <a:latin typeface="+mn-lt"/>
                <a:ea typeface="+mn-ea"/>
                <a:cs typeface="+mn-cs"/>
              </a:rPr>
              <a:t>algo</a:t>
            </a:r>
            <a:r>
              <a:rPr lang="de-DE" sz="1200" b="0" i="0"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New facts are learned by updating the matrix (LK%) or adding new entities (NM$) as the program processes user assertions</a:t>
            </a:r>
            <a:endParaRPr lang="en-US" b="0" dirty="0">
              <a:solidFill>
                <a:schemeClr val="bg2">
                  <a:lumMod val="90000"/>
                </a:schemeClr>
              </a:solidFill>
              <a:latin typeface="Consolas" panose="020B0609020204030204" pitchFamily="49" charset="0"/>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-------------Algorithmic information------------------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Pattern Recognition and Parsing</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Strings are parsed using pattern-matching techniques (LEFT$, MID$, etc.).</a:t>
            </a:r>
          </a:p>
          <a:p>
            <a:r>
              <a:rPr lang="en-US" sz="1200" b="1" i="0" kern="1200" dirty="0">
                <a:solidFill>
                  <a:schemeClr val="tx1"/>
                </a:solidFill>
                <a:effectLst/>
                <a:latin typeface="+mn-lt"/>
                <a:ea typeface="+mn-ea"/>
                <a:cs typeface="+mn-cs"/>
              </a:rPr>
              <a:t>Knowledge Representation</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Relationships between entities are stored in a relationship matrix (LK%), representing pairwise links with different strengths (e.g., "all," "some," or "none").</a:t>
            </a:r>
          </a:p>
          <a:p>
            <a:r>
              <a:rPr lang="en-US" sz="1200" b="1" i="0" kern="1200" dirty="0">
                <a:solidFill>
                  <a:schemeClr val="tx1"/>
                </a:solidFill>
                <a:effectLst/>
                <a:latin typeface="+mn-lt"/>
                <a:ea typeface="+mn-ea"/>
                <a:cs typeface="+mn-cs"/>
              </a:rPr>
              <a:t>Relationship Propagation (Transitive Inference)</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Relationships are derived using transitivity rules:</a:t>
            </a:r>
          </a:p>
          <a:p>
            <a:pPr lvl="2"/>
            <a:r>
              <a:rPr lang="en-US" sz="1200" b="0" i="0" kern="1200" dirty="0">
                <a:solidFill>
                  <a:schemeClr val="tx1"/>
                </a:solidFill>
                <a:effectLst/>
                <a:latin typeface="+mn-lt"/>
                <a:ea typeface="+mn-ea"/>
                <a:cs typeface="+mn-cs"/>
              </a:rPr>
              <a:t>If A → B and B → C, then A → C is computed.</a:t>
            </a:r>
          </a:p>
          <a:p>
            <a:r>
              <a:rPr lang="en-US" sz="1200" b="1" i="0" kern="1200" dirty="0">
                <a:solidFill>
                  <a:schemeClr val="tx1"/>
                </a:solidFill>
                <a:effectLst/>
                <a:latin typeface="+mn-lt"/>
                <a:ea typeface="+mn-ea"/>
                <a:cs typeface="+mn-cs"/>
              </a:rPr>
              <a:t>Randomized User Interaction</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The program uses randomization when providing feedback or clarification (e.g., in subroutine 17000 or 18000).</a:t>
            </a:r>
          </a:p>
          <a:p>
            <a:r>
              <a:rPr lang="en-US" sz="1200" b="1" i="0" kern="1200" dirty="0">
                <a:solidFill>
                  <a:schemeClr val="tx1"/>
                </a:solidFill>
                <a:effectLst/>
                <a:latin typeface="+mn-lt"/>
                <a:ea typeface="+mn-ea"/>
                <a:cs typeface="+mn-cs"/>
              </a:rPr>
              <a:t>Persistence</a:t>
            </a:r>
            <a:r>
              <a:rPr lang="en-US" sz="1200" b="0" i="0" kern="1200" dirty="0">
                <a:solidFill>
                  <a:schemeClr val="tx1"/>
                </a:solidFill>
                <a:effectLst/>
                <a:latin typeface="+mn-lt"/>
                <a:ea typeface="+mn-ea"/>
                <a:cs typeface="+mn-cs"/>
              </a:rPr>
              <a:t>:</a:t>
            </a:r>
          </a:p>
          <a:p>
            <a:pPr lvl="1"/>
            <a:r>
              <a:rPr lang="en-US" sz="1200" b="0" i="0" kern="1200" dirty="0">
                <a:solidFill>
                  <a:schemeClr val="tx1"/>
                </a:solidFill>
                <a:effectLst/>
                <a:latin typeface="+mn-lt"/>
                <a:ea typeface="+mn-ea"/>
                <a:cs typeface="+mn-cs"/>
              </a:rPr>
              <a:t>The knowledge base is saved and loaded using files, enabling the system to retain learned information across sessions.</a:t>
            </a:r>
          </a:p>
          <a:p>
            <a:pPr lvl="1"/>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Limitations:</a:t>
            </a:r>
          </a:p>
          <a:p>
            <a:r>
              <a:rPr lang="en-US" sz="1200" b="0" i="0" kern="1200" dirty="0">
                <a:solidFill>
                  <a:schemeClr val="tx1"/>
                </a:solidFill>
                <a:effectLst/>
                <a:latin typeface="+mn-lt"/>
                <a:ea typeface="+mn-ea"/>
                <a:cs typeface="+mn-cs"/>
              </a:rPr>
              <a:t>The program only supports a limited range of natural language inputs.</a:t>
            </a:r>
          </a:p>
          <a:p>
            <a:r>
              <a:rPr lang="en-US" sz="1200" b="0" i="0" kern="1200" dirty="0">
                <a:solidFill>
                  <a:schemeClr val="tx1"/>
                </a:solidFill>
                <a:effectLst/>
                <a:latin typeface="+mn-lt"/>
                <a:ea typeface="+mn-ea"/>
                <a:cs typeface="+mn-cs"/>
              </a:rPr>
              <a:t>Inference and reasoning are strictly rule-based and do not adapt dynamically beyond predefined logic.</a:t>
            </a:r>
          </a:p>
          <a:p>
            <a:r>
              <a:rPr lang="en-US" sz="1200" b="0" i="0" kern="1200" dirty="0">
                <a:solidFill>
                  <a:schemeClr val="tx1"/>
                </a:solidFill>
                <a:effectLst/>
                <a:latin typeface="+mn-lt"/>
                <a:ea typeface="+mn-ea"/>
                <a:cs typeface="+mn-cs"/>
              </a:rPr>
              <a:t>The use of BASIC restricts scalability for larger knowledge bases or complex logical structures.</a:t>
            </a:r>
          </a:p>
          <a:p>
            <a:pPr lvl="1"/>
            <a:endParaRPr lang="en-US" sz="1200" b="0" i="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-------------How it influenced today’s AI-----------------</a:t>
            </a:r>
          </a:p>
          <a:p>
            <a:r>
              <a:rPr lang="en-US" sz="1200" b="0" i="0" kern="1200" dirty="0">
                <a:solidFill>
                  <a:schemeClr val="tx1"/>
                </a:solidFill>
                <a:effectLst/>
                <a:latin typeface="+mn-lt"/>
                <a:ea typeface="+mn-ea"/>
                <a:cs typeface="+mn-cs"/>
              </a:rPr>
              <a:t>Introduced core concepts like </a:t>
            </a:r>
            <a:r>
              <a:rPr lang="en-US" sz="1200" b="1" i="0" kern="1200" dirty="0">
                <a:solidFill>
                  <a:schemeClr val="tx1"/>
                </a:solidFill>
                <a:effectLst/>
                <a:latin typeface="+mn-lt"/>
                <a:ea typeface="+mn-ea"/>
                <a:cs typeface="+mn-cs"/>
              </a:rPr>
              <a:t>knowledge representation</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rule-based logic</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Demonstrated symbolic reasoning and </a:t>
            </a:r>
            <a:r>
              <a:rPr lang="en-US" sz="1200" b="1" i="0" kern="1200" dirty="0">
                <a:solidFill>
                  <a:schemeClr val="tx1"/>
                </a:solidFill>
                <a:effectLst/>
                <a:latin typeface="+mn-lt"/>
                <a:ea typeface="+mn-ea"/>
                <a:cs typeface="+mn-cs"/>
              </a:rPr>
              <a:t>logical inference</a:t>
            </a:r>
            <a:r>
              <a:rPr lang="en-US" sz="1200" b="0" i="0" kern="1200" dirty="0">
                <a:solidFill>
                  <a:schemeClr val="tx1"/>
                </a:solidFill>
                <a:effectLst/>
                <a:latin typeface="+mn-lt"/>
                <a:ea typeface="+mn-ea"/>
                <a:cs typeface="+mn-cs"/>
              </a:rPr>
              <a:t>, influencing expert systems.</a:t>
            </a:r>
          </a:p>
          <a:p>
            <a:r>
              <a:rPr lang="en-US" sz="1200" b="0" i="0" kern="1200" dirty="0">
                <a:solidFill>
                  <a:schemeClr val="tx1"/>
                </a:solidFill>
                <a:effectLst/>
                <a:latin typeface="+mn-lt"/>
                <a:ea typeface="+mn-ea"/>
                <a:cs typeface="+mn-cs"/>
              </a:rPr>
              <a:t>Showed early attempts at </a:t>
            </a:r>
            <a:r>
              <a:rPr lang="en-US" sz="1200" b="1" i="0" kern="1200" dirty="0">
                <a:solidFill>
                  <a:schemeClr val="tx1"/>
                </a:solidFill>
                <a:effectLst/>
                <a:latin typeface="+mn-lt"/>
                <a:ea typeface="+mn-ea"/>
                <a:cs typeface="+mn-cs"/>
              </a:rPr>
              <a:t>natural language understanding</a:t>
            </a:r>
            <a:r>
              <a:rPr lang="en-US" sz="1200" b="0" i="0" kern="1200" dirty="0">
                <a:solidFill>
                  <a:schemeClr val="tx1"/>
                </a:solidFill>
                <a:effectLst/>
                <a:latin typeface="+mn-lt"/>
                <a:ea typeface="+mn-ea"/>
                <a:cs typeface="+mn-cs"/>
              </a:rPr>
              <a:t> and human-computer interaction.</a:t>
            </a:r>
          </a:p>
          <a:p>
            <a:r>
              <a:rPr lang="en-US" sz="1200" b="0" i="0" kern="1200" dirty="0">
                <a:solidFill>
                  <a:schemeClr val="tx1"/>
                </a:solidFill>
                <a:effectLst/>
                <a:latin typeface="+mn-lt"/>
                <a:ea typeface="+mn-ea"/>
                <a:cs typeface="+mn-cs"/>
              </a:rPr>
              <a:t>Highlighted limitations of rigid logic, driving the shift to </a:t>
            </a:r>
            <a:r>
              <a:rPr lang="en-US" sz="1200" b="1" i="0" kern="1200" dirty="0">
                <a:solidFill>
                  <a:schemeClr val="tx1"/>
                </a:solidFill>
                <a:effectLst/>
                <a:latin typeface="+mn-lt"/>
                <a:ea typeface="+mn-ea"/>
                <a:cs typeface="+mn-cs"/>
              </a:rPr>
              <a:t>machine learning</a:t>
            </a:r>
            <a:r>
              <a:rPr lang="en-US" sz="1200" b="0" i="0" kern="1200" dirty="0">
                <a:solidFill>
                  <a:schemeClr val="tx1"/>
                </a:solidFill>
                <a:effectLst/>
                <a:latin typeface="+mn-lt"/>
                <a:ea typeface="+mn-ea"/>
                <a:cs typeface="+mn-cs"/>
              </a:rPr>
              <a:t> and probabilistic methods.</a:t>
            </a:r>
          </a:p>
          <a:p>
            <a:r>
              <a:rPr lang="en-US" sz="1200" b="0" i="0" kern="1200" dirty="0">
                <a:solidFill>
                  <a:schemeClr val="tx1"/>
                </a:solidFill>
                <a:effectLst/>
                <a:latin typeface="+mn-lt"/>
                <a:ea typeface="+mn-ea"/>
                <a:cs typeface="+mn-cs"/>
              </a:rPr>
              <a:t>Laid groundwork for modern AI's goal of extracting meaning and reasoning from complex inputs.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-------------Modern applications that use these-----------------</a:t>
            </a:r>
          </a:p>
          <a:p>
            <a:r>
              <a:rPr lang="en-US" sz="1200" b="1" i="0" kern="1200" dirty="0">
                <a:solidFill>
                  <a:schemeClr val="tx1"/>
                </a:solidFill>
                <a:effectLst/>
                <a:latin typeface="+mn-lt"/>
                <a:ea typeface="+mn-ea"/>
                <a:cs typeface="+mn-cs"/>
              </a:rPr>
              <a:t>Chatbots/Virtual Assistants</a:t>
            </a:r>
            <a:r>
              <a:rPr lang="en-US" sz="1200" b="0" i="0" kern="1200" dirty="0">
                <a:solidFill>
                  <a:schemeClr val="tx1"/>
                </a:solidFill>
                <a:effectLst/>
                <a:latin typeface="+mn-lt"/>
                <a:ea typeface="+mn-ea"/>
                <a:cs typeface="+mn-cs"/>
              </a:rPr>
              <a:t>: Symbolic reasoning blended with statistical NLP for structured queries.</a:t>
            </a:r>
          </a:p>
          <a:p>
            <a:r>
              <a:rPr lang="en-US" sz="1200" b="1" i="0" kern="1200" dirty="0">
                <a:solidFill>
                  <a:schemeClr val="tx1"/>
                </a:solidFill>
                <a:effectLst/>
                <a:latin typeface="+mn-lt"/>
                <a:ea typeface="+mn-ea"/>
                <a:cs typeface="+mn-cs"/>
              </a:rPr>
              <a:t>Expert Systems</a:t>
            </a:r>
            <a:r>
              <a:rPr lang="en-US" sz="1200" b="0" i="0" kern="1200" dirty="0">
                <a:solidFill>
                  <a:schemeClr val="tx1"/>
                </a:solidFill>
                <a:effectLst/>
                <a:latin typeface="+mn-lt"/>
                <a:ea typeface="+mn-ea"/>
                <a:cs typeface="+mn-cs"/>
              </a:rPr>
              <a:t>: Used in domains like medical diagnosis (e.g., rule-based healthcare applications).</a:t>
            </a:r>
          </a:p>
          <a:p>
            <a:r>
              <a:rPr lang="en-US" sz="1200" b="1" i="0" kern="1200" dirty="0">
                <a:solidFill>
                  <a:schemeClr val="tx1"/>
                </a:solidFill>
                <a:effectLst/>
                <a:latin typeface="+mn-lt"/>
                <a:ea typeface="+mn-ea"/>
                <a:cs typeface="+mn-cs"/>
              </a:rPr>
              <a:t>Recommendation Engines</a:t>
            </a:r>
            <a:r>
              <a:rPr lang="en-US" sz="1200" b="0" i="0" kern="1200" dirty="0">
                <a:solidFill>
                  <a:schemeClr val="tx1"/>
                </a:solidFill>
                <a:effectLst/>
                <a:latin typeface="+mn-lt"/>
                <a:ea typeface="+mn-ea"/>
                <a:cs typeface="+mn-cs"/>
              </a:rPr>
              <a:t>: Incorporate logic-based rules for filtering suggestions.</a:t>
            </a:r>
          </a:p>
          <a:p>
            <a:r>
              <a:rPr lang="en-US" sz="1200" b="1" i="0" kern="1200" dirty="0">
                <a:solidFill>
                  <a:schemeClr val="tx1"/>
                </a:solidFill>
                <a:effectLst/>
                <a:latin typeface="+mn-lt"/>
                <a:ea typeface="+mn-ea"/>
                <a:cs typeface="+mn-cs"/>
              </a:rPr>
              <a:t>Knowledge Graphs</a:t>
            </a:r>
            <a:r>
              <a:rPr lang="en-US" sz="1200" b="0" i="0" kern="1200" dirty="0">
                <a:solidFill>
                  <a:schemeClr val="tx1"/>
                </a:solidFill>
                <a:effectLst/>
                <a:latin typeface="+mn-lt"/>
                <a:ea typeface="+mn-ea"/>
                <a:cs typeface="+mn-cs"/>
              </a:rPr>
              <a:t>: Represent relationships between entities, building on early knowledge representation ideas.</a:t>
            </a:r>
          </a:p>
          <a:p>
            <a:r>
              <a:rPr lang="en-US" sz="1200" b="1" i="0" kern="1200" dirty="0">
                <a:solidFill>
                  <a:schemeClr val="tx1"/>
                </a:solidFill>
                <a:effectLst/>
                <a:latin typeface="+mn-lt"/>
                <a:ea typeface="+mn-ea"/>
                <a:cs typeface="+mn-cs"/>
              </a:rPr>
              <a:t>Game AI</a:t>
            </a:r>
            <a:r>
              <a:rPr lang="en-US" sz="1200" b="0" i="0" kern="1200" dirty="0">
                <a:solidFill>
                  <a:schemeClr val="tx1"/>
                </a:solidFill>
                <a:effectLst/>
                <a:latin typeface="+mn-lt"/>
                <a:ea typeface="+mn-ea"/>
                <a:cs typeface="+mn-cs"/>
              </a:rPr>
              <a:t>: Uses rule-based logic for non-player character (NPC) behavior and decision-making.</a:t>
            </a:r>
          </a:p>
          <a:p>
            <a:r>
              <a:rPr lang="en-US" sz="1200" b="1" i="0" kern="1200" dirty="0">
                <a:solidFill>
                  <a:schemeClr val="tx1"/>
                </a:solidFill>
                <a:effectLst/>
                <a:latin typeface="+mn-lt"/>
                <a:ea typeface="+mn-ea"/>
                <a:cs typeface="+mn-cs"/>
              </a:rPr>
              <a:t>Automated Reasoning Systems</a:t>
            </a:r>
            <a:r>
              <a:rPr lang="en-US" sz="1200" b="0" i="0" kern="1200" dirty="0">
                <a:solidFill>
                  <a:schemeClr val="tx1"/>
                </a:solidFill>
                <a:effectLst/>
                <a:latin typeface="+mn-lt"/>
                <a:ea typeface="+mn-ea"/>
                <a:cs typeface="+mn-cs"/>
              </a:rPr>
              <a:t>: Applied in legal reasoning and formal verification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21F8D20-2B09-F390-2162-A301128CAB9C}"/>
              </a:ext>
            </a:extLst>
          </p:cNvPr>
          <p:cNvSpPr>
            <a:spLocks noGrp="1"/>
          </p:cNvSpPr>
          <p:nvPr>
            <p:ph type="sldNum" sz="quarter" idx="5"/>
          </p:nvPr>
        </p:nvSpPr>
        <p:spPr/>
        <p:txBody>
          <a:bodyPr/>
          <a:lstStyle/>
          <a:p>
            <a:fld id="{F4953C5E-CAD2-46AE-BEEB-9E7C6430E19A}" type="slidenum">
              <a:rPr lang="LID4096" smtClean="0"/>
              <a:t>20</a:t>
            </a:fld>
            <a:endParaRPr lang="LID4096"/>
          </a:p>
        </p:txBody>
      </p:sp>
    </p:spTree>
    <p:extLst>
      <p:ext uri="{BB962C8B-B14F-4D97-AF65-F5344CB8AC3E}">
        <p14:creationId xmlns:p14="http://schemas.microsoft.com/office/powerpoint/2010/main" val="407255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1" i="0" kern="1200" dirty="0">
                <a:solidFill>
                  <a:schemeClr val="tx1"/>
                </a:solidFill>
                <a:effectLst/>
                <a:latin typeface="+mn-lt"/>
                <a:ea typeface="+mn-ea"/>
                <a:cs typeface="+mn-cs"/>
              </a:rPr>
              <a:t>ELIZA original </a:t>
            </a:r>
            <a:r>
              <a:rPr lang="de-DE" sz="1200" b="1" i="0" kern="1200" dirty="0" err="1">
                <a:solidFill>
                  <a:schemeClr val="tx1"/>
                </a:solidFill>
                <a:effectLst/>
                <a:latin typeface="+mn-lt"/>
                <a:ea typeface="+mn-ea"/>
                <a:cs typeface="+mn-cs"/>
              </a:rPr>
              <a:t>Platform</a:t>
            </a:r>
            <a:r>
              <a:rPr lang="de-DE" sz="1200" b="1" i="0" kern="1200" dirty="0">
                <a:solidFill>
                  <a:schemeClr val="tx1"/>
                </a:solidFill>
                <a:effectLst/>
                <a:latin typeface="+mn-lt"/>
                <a:ea typeface="+mn-ea"/>
                <a:cs typeface="+mn-cs"/>
              </a:rPr>
              <a:t> IBM 7094</a:t>
            </a:r>
          </a:p>
          <a:p>
            <a:r>
              <a:rPr lang="de-DE" sz="1200" b="1" i="0" kern="1200" dirty="0">
                <a:solidFill>
                  <a:schemeClr val="tx1"/>
                </a:solidFill>
                <a:effectLst/>
                <a:latin typeface="+mn-lt"/>
                <a:ea typeface="+mn-ea"/>
                <a:cs typeface="+mn-cs"/>
              </a:rPr>
              <a:t>ELIZA original </a:t>
            </a:r>
            <a:r>
              <a:rPr lang="de-DE" sz="1200" b="1" i="0" kern="1200" dirty="0" err="1">
                <a:solidFill>
                  <a:schemeClr val="tx1"/>
                </a:solidFill>
                <a:effectLst/>
                <a:latin typeface="+mn-lt"/>
                <a:ea typeface="+mn-ea"/>
                <a:cs typeface="+mn-cs"/>
              </a:rPr>
              <a:t>language</a:t>
            </a:r>
            <a:r>
              <a:rPr lang="de-DE" sz="1200" b="1" i="0" kern="1200" dirty="0">
                <a:solidFill>
                  <a:schemeClr val="tx1"/>
                </a:solidFill>
                <a:effectLst/>
                <a:latin typeface="+mn-lt"/>
                <a:ea typeface="+mn-ea"/>
                <a:cs typeface="+mn-cs"/>
              </a:rPr>
              <a:t> MAD-SLIP - </a:t>
            </a:r>
            <a:r>
              <a:rPr lang="en-US" sz="1200" b="1" i="0" kern="1200" dirty="0">
                <a:solidFill>
                  <a:schemeClr val="tx1"/>
                </a:solidFill>
                <a:effectLst/>
                <a:latin typeface="+mn-lt"/>
                <a:ea typeface="+mn-ea"/>
                <a:cs typeface="+mn-cs"/>
              </a:rPr>
              <a:t>MAD</a:t>
            </a:r>
            <a:r>
              <a:rPr lang="en-US" sz="1200" b="0" i="0" kern="1200" dirty="0">
                <a:solidFill>
                  <a:schemeClr val="tx1"/>
                </a:solidFill>
                <a:effectLst/>
                <a:latin typeface="+mn-lt"/>
                <a:ea typeface="+mn-ea"/>
                <a:cs typeface="+mn-cs"/>
              </a:rPr>
              <a:t> (Michigan Algorithm Decoder) is a programming language and compiler for the IBM; </a:t>
            </a:r>
            <a:r>
              <a:rPr lang="en-US" sz="1200" b="1" i="0" kern="1200" dirty="0">
                <a:solidFill>
                  <a:schemeClr val="tx1"/>
                </a:solidFill>
                <a:effectLst/>
                <a:latin typeface="+mn-lt"/>
                <a:ea typeface="+mn-ea"/>
                <a:cs typeface="+mn-cs"/>
              </a:rPr>
              <a:t>SLIP</a:t>
            </a:r>
            <a:r>
              <a:rPr lang="en-US" sz="1200" b="0" i="0" kern="1200" dirty="0">
                <a:solidFill>
                  <a:schemeClr val="tx1"/>
                </a:solidFill>
                <a:effectLst/>
                <a:latin typeface="+mn-lt"/>
                <a:ea typeface="+mn-ea"/>
                <a:cs typeface="+mn-cs"/>
              </a:rPr>
              <a:t> is a list processing computer programming language, invented by Joseph Weizenbaum, originally an extension of Fortran and later MAD.  </a:t>
            </a:r>
            <a:endParaRPr lang="en-US" b="1" dirty="0"/>
          </a:p>
          <a:p>
            <a:endParaRPr lang="en-US" b="1" dirty="0"/>
          </a:p>
          <a:p>
            <a:r>
              <a:rPr lang="en-US" b="1" dirty="0"/>
              <a:t>ELIZA </a:t>
            </a:r>
            <a:r>
              <a:rPr lang="en-US" dirty="0"/>
              <a:t>is one of the earliest AI programs, created in the </a:t>
            </a:r>
            <a:r>
              <a:rPr lang="en-US" b="1" dirty="0"/>
              <a:t>1960s by Joseph Weizenbaum</a:t>
            </a:r>
            <a:r>
              <a:rPr lang="en-US" dirty="0"/>
              <a:t>. It simulated conversation by using simple pattern matching and scripted responses, mimicking a psychotherapist. Despite its basic design, ELIZA demonstrated how machines could appear to understand language, sparking interest in natural language processing and human-computer interaction.</a:t>
            </a:r>
          </a:p>
          <a:p>
            <a:endParaRPr lang="en-US" dirty="0"/>
          </a:p>
          <a:p>
            <a:r>
              <a:rPr lang="en-US" sz="1200" b="0" i="0" kern="1200" dirty="0">
                <a:solidFill>
                  <a:schemeClr val="tx1"/>
                </a:solidFill>
                <a:effectLst/>
                <a:latin typeface="+mn-lt"/>
                <a:ea typeface="+mn-ea"/>
                <a:cs typeface="+mn-cs"/>
              </a:rPr>
              <a:t>Modern AI systems that bear a resemblance to ELIZA (a simple conversational agent developed in the 1960s by Joseph </a:t>
            </a:r>
            <a:r>
              <a:rPr lang="en-US" sz="1200" b="0" i="0" kern="1200" dirty="0" err="1">
                <a:solidFill>
                  <a:schemeClr val="tx1"/>
                </a:solidFill>
                <a:effectLst/>
                <a:latin typeface="+mn-lt"/>
                <a:ea typeface="+mn-ea"/>
                <a:cs typeface="+mn-cs"/>
              </a:rPr>
              <a:t>Weizenbaum</a:t>
            </a:r>
            <a:r>
              <a:rPr lang="en-US" sz="1200" b="0" i="0" kern="1200" dirty="0">
                <a:solidFill>
                  <a:schemeClr val="tx1"/>
                </a:solidFill>
                <a:effectLst/>
                <a:latin typeface="+mn-lt"/>
                <a:ea typeface="+mn-ea"/>
                <a:cs typeface="+mn-cs"/>
              </a:rPr>
              <a:t>) tend to focus on rule-based or pattern-matching techniques in natural language processing tasks. Though they differ significantly in sophistication and application scope, some modern systems incorporate similar lightweight, rule-driven approaches or borrow concepts from ELIZA’s design while expanding into more complex AI-powered tools. Below are examples of modern systems or technologies that use similar algorithms or approaches to ELIZA:</a:t>
            </a:r>
          </a:p>
          <a:p>
            <a:endParaRPr lang="en-US" sz="1200" b="0" i="0" kern="1200" dirty="0">
              <a:solidFill>
                <a:schemeClr val="tx1"/>
              </a:solidFill>
              <a:effectLst/>
              <a:latin typeface="+mn-lt"/>
              <a:ea typeface="+mn-ea"/>
              <a:cs typeface="+mn-cs"/>
            </a:endParaRPr>
          </a:p>
          <a:p>
            <a:r>
              <a:rPr lang="en-US" b="1" dirty="0"/>
              <a:t>ELIZA and similar programs of the time are PRIMITIVE NLPs. However, they do not work like modern NLPs</a:t>
            </a:r>
            <a:r>
              <a:rPr lang="en-US" b="0" dirty="0"/>
              <a:t>, their architecture is starkly different. Modern NLPs use transformer architecture while these use techniques such as pattern matching and templates.</a:t>
            </a:r>
          </a:p>
          <a:p>
            <a:endParaRPr lang="en-US" b="0" dirty="0"/>
          </a:p>
          <a:p>
            <a:endParaRPr lang="en-US" b="0" dirty="0"/>
          </a:p>
          <a:p>
            <a:endParaRPr lang="en-US" b="0" dirty="0"/>
          </a:p>
          <a:p>
            <a:endParaRPr lang="en-US" b="0" dirty="0"/>
          </a:p>
          <a:p>
            <a:endParaRPr lang="en-US" b="0" dirty="0"/>
          </a:p>
          <a:p>
            <a:endParaRPr lang="en-US" b="0" dirty="0"/>
          </a:p>
          <a:p>
            <a:endParaRPr lang="en-US" b="1" dirty="0"/>
          </a:p>
        </p:txBody>
      </p:sp>
      <p:sp>
        <p:nvSpPr>
          <p:cNvPr id="4" name="Slide Number Placeholder 3"/>
          <p:cNvSpPr>
            <a:spLocks noGrp="1"/>
          </p:cNvSpPr>
          <p:nvPr>
            <p:ph type="sldNum" sz="quarter" idx="5"/>
          </p:nvPr>
        </p:nvSpPr>
        <p:spPr/>
        <p:txBody>
          <a:bodyPr/>
          <a:lstStyle/>
          <a:p>
            <a:fld id="{F4953C5E-CAD2-46AE-BEEB-9E7C6430E19A}" type="slidenum">
              <a:rPr lang="LID4096" smtClean="0"/>
              <a:t>21</a:t>
            </a:fld>
            <a:endParaRPr lang="LID4096"/>
          </a:p>
        </p:txBody>
      </p:sp>
    </p:spTree>
    <p:extLst>
      <p:ext uri="{BB962C8B-B14F-4D97-AF65-F5344CB8AC3E}">
        <p14:creationId xmlns:p14="http://schemas.microsoft.com/office/powerpoint/2010/main" val="1416284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------------------Key points in BASIC program--------------</a:t>
            </a:r>
          </a:p>
          <a:p>
            <a:r>
              <a:rPr lang="en-US" sz="1200" b="1" i="0" kern="1200" dirty="0">
                <a:solidFill>
                  <a:schemeClr val="tx1"/>
                </a:solidFill>
                <a:effectLst/>
                <a:latin typeface="+mn-lt"/>
                <a:ea typeface="+mn-ea"/>
                <a:cs typeface="+mn-cs"/>
              </a:rPr>
              <a:t>Lines 80-140</a:t>
            </a:r>
            <a:r>
              <a:rPr lang="en-US" sz="1200" b="0" i="0" kern="1200" dirty="0">
                <a:solidFill>
                  <a:schemeClr val="tx1"/>
                </a:solidFill>
                <a:effectLst/>
                <a:latin typeface="+mn-lt"/>
                <a:ea typeface="+mn-ea"/>
                <a:cs typeface="+mn-cs"/>
              </a:rPr>
              <a:t>: Main loop, repeatedly processes user input and generates responses.</a:t>
            </a:r>
          </a:p>
          <a:p>
            <a:r>
              <a:rPr lang="en-US" sz="1200" b="1" i="0" kern="1200" dirty="0">
                <a:solidFill>
                  <a:schemeClr val="tx1"/>
                </a:solidFill>
                <a:effectLst/>
                <a:latin typeface="+mn-lt"/>
                <a:ea typeface="+mn-ea"/>
                <a:cs typeface="+mn-cs"/>
              </a:rPr>
              <a:t>Lines 170-220</a:t>
            </a:r>
            <a:r>
              <a:rPr lang="en-US" sz="1200" b="0" i="0" kern="1200" dirty="0">
                <a:solidFill>
                  <a:schemeClr val="tx1"/>
                </a:solidFill>
                <a:effectLst/>
                <a:latin typeface="+mn-lt"/>
                <a:ea typeface="+mn-ea"/>
                <a:cs typeface="+mn-cs"/>
              </a:rPr>
              <a:t>: Initialization and setup (e.g., screen clear, greeting).</a:t>
            </a:r>
          </a:p>
          <a:p>
            <a:r>
              <a:rPr lang="en-US" sz="1200" b="1" i="0" kern="1200" dirty="0">
                <a:solidFill>
                  <a:schemeClr val="tx1"/>
                </a:solidFill>
                <a:effectLst/>
                <a:latin typeface="+mn-lt"/>
                <a:ea typeface="+mn-ea"/>
                <a:cs typeface="+mn-cs"/>
              </a:rPr>
              <a:t>Lines 250-360</a:t>
            </a:r>
            <a:r>
              <a:rPr lang="en-US" sz="1200" b="0" i="0" kern="1200" dirty="0">
                <a:solidFill>
                  <a:schemeClr val="tx1"/>
                </a:solidFill>
                <a:effectLst/>
                <a:latin typeface="+mn-lt"/>
                <a:ea typeface="+mn-ea"/>
                <a:cs typeface="+mn-cs"/>
              </a:rPr>
              <a:t>: Input handling, standardizing user input.</a:t>
            </a:r>
          </a:p>
          <a:p>
            <a:r>
              <a:rPr lang="en-US" sz="1200" b="1" i="0" kern="1200" dirty="0">
                <a:solidFill>
                  <a:schemeClr val="tx1"/>
                </a:solidFill>
                <a:effectLst/>
                <a:latin typeface="+mn-lt"/>
                <a:ea typeface="+mn-ea"/>
                <a:cs typeface="+mn-cs"/>
              </a:rPr>
              <a:t>Lines 390-540</a:t>
            </a:r>
            <a:r>
              <a:rPr lang="en-US" sz="1200" b="0" i="0" kern="1200" dirty="0">
                <a:solidFill>
                  <a:schemeClr val="tx1"/>
                </a:solidFill>
                <a:effectLst/>
                <a:latin typeface="+mn-lt"/>
                <a:ea typeface="+mn-ea"/>
                <a:cs typeface="+mn-cs"/>
              </a:rPr>
              <a:t>: Synonym/antonym substitution using predefined word pairs.</a:t>
            </a:r>
          </a:p>
          <a:p>
            <a:r>
              <a:rPr lang="en-US" sz="1200" b="1" i="0" kern="1200" dirty="0">
                <a:solidFill>
                  <a:schemeClr val="tx1"/>
                </a:solidFill>
                <a:effectLst/>
                <a:latin typeface="+mn-lt"/>
                <a:ea typeface="+mn-ea"/>
                <a:cs typeface="+mn-cs"/>
              </a:rPr>
              <a:t>Lines 570-950</a:t>
            </a:r>
            <a:r>
              <a:rPr lang="en-US" sz="1200" b="0" i="0" kern="1200" dirty="0">
                <a:solidFill>
                  <a:schemeClr val="tx1"/>
                </a:solidFill>
                <a:effectLst/>
                <a:latin typeface="+mn-lt"/>
                <a:ea typeface="+mn-ea"/>
                <a:cs typeface="+mn-cs"/>
              </a:rPr>
              <a:t>: Keyword detection with associated responses.</a:t>
            </a:r>
          </a:p>
          <a:p>
            <a:r>
              <a:rPr lang="en-US" sz="1200" b="1" i="0" kern="1200" dirty="0">
                <a:solidFill>
                  <a:schemeClr val="tx1"/>
                </a:solidFill>
                <a:effectLst/>
                <a:latin typeface="+mn-lt"/>
                <a:ea typeface="+mn-ea"/>
                <a:cs typeface="+mn-cs"/>
              </a:rPr>
              <a:t>Lines 1120-1170</a:t>
            </a:r>
            <a:r>
              <a:rPr lang="en-US" sz="1200" b="0" i="0" kern="1200" dirty="0">
                <a:solidFill>
                  <a:schemeClr val="tx1"/>
                </a:solidFill>
                <a:effectLst/>
                <a:latin typeface="+mn-lt"/>
                <a:ea typeface="+mn-ea"/>
                <a:cs typeface="+mn-cs"/>
              </a:rPr>
              <a:t>: Cleanup by removing special markers (* and @).</a:t>
            </a:r>
          </a:p>
          <a:p>
            <a:r>
              <a:rPr lang="en-US" sz="1200" b="1" i="0" kern="1200" dirty="0">
                <a:solidFill>
                  <a:schemeClr val="tx1"/>
                </a:solidFill>
                <a:effectLst/>
                <a:latin typeface="+mn-lt"/>
                <a:ea typeface="+mn-ea"/>
                <a:cs typeface="+mn-cs"/>
              </a:rPr>
              <a:t>Lines 1190-2090</a:t>
            </a:r>
            <a:r>
              <a:rPr lang="en-US" sz="1200" b="0" i="0" kern="1200" dirty="0">
                <a:solidFill>
                  <a:schemeClr val="tx1"/>
                </a:solidFill>
                <a:effectLst/>
                <a:latin typeface="+mn-lt"/>
                <a:ea typeface="+mn-ea"/>
                <a:cs typeface="+mn-cs"/>
              </a:rPr>
              <a:t>: Response generation using templates, context tracking (MY$), and randomness.</a:t>
            </a:r>
          </a:p>
          <a:p>
            <a:endParaRPr lang="en-US" sz="1200" b="1"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A$ - User </a:t>
            </a:r>
            <a:r>
              <a:rPr lang="de-DE" sz="1200" b="0" i="0" kern="1200" dirty="0" err="1">
                <a:solidFill>
                  <a:schemeClr val="tx1"/>
                </a:solidFill>
                <a:effectLst/>
                <a:latin typeface="+mn-lt"/>
                <a:ea typeface="+mn-ea"/>
                <a:cs typeface="+mn-cs"/>
              </a:rPr>
              <a:t>input</a:t>
            </a:r>
            <a:r>
              <a:rPr lang="de-DE" sz="1200" b="0" i="0" kern="1200" dirty="0">
                <a:solidFill>
                  <a:schemeClr val="tx1"/>
                </a:solidFill>
                <a:effectLst/>
                <a:latin typeface="+mn-lt"/>
                <a:ea typeface="+mn-ea"/>
                <a:cs typeface="+mn-cs"/>
              </a:rPr>
              <a:t>.</a:t>
            </a:r>
          </a:p>
          <a:p>
            <a:r>
              <a:rPr lang="de-DE" sz="1200" b="0" i="0" kern="1200" dirty="0">
                <a:solidFill>
                  <a:schemeClr val="tx1"/>
                </a:solidFill>
                <a:effectLst/>
                <a:latin typeface="+mn-lt"/>
                <a:ea typeface="+mn-ea"/>
                <a:cs typeface="+mn-cs"/>
              </a:rPr>
              <a:t>R$ - </a:t>
            </a:r>
            <a:r>
              <a:rPr lang="de-DE" sz="1200" b="0" i="0" kern="1200" dirty="0" err="1">
                <a:solidFill>
                  <a:schemeClr val="tx1"/>
                </a:solidFill>
                <a:effectLst/>
                <a:latin typeface="+mn-lt"/>
                <a:ea typeface="+mn-ea"/>
                <a:cs typeface="+mn-cs"/>
              </a:rPr>
              <a:t>Recently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entered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statement</a:t>
            </a:r>
            <a:r>
              <a:rPr lang="de-DE" sz="1200" b="0" i="0" kern="1200" dirty="0">
                <a:solidFill>
                  <a:schemeClr val="tx1"/>
                </a:solidFill>
                <a:effectLst/>
                <a:latin typeface="+mn-lt"/>
                <a:ea typeface="+mn-ea"/>
                <a:cs typeface="+mn-cs"/>
              </a:rPr>
              <a:t>.</a:t>
            </a:r>
          </a:p>
          <a:p>
            <a:r>
              <a:rPr lang="de-DE" sz="1200" b="0" i="0" kern="1200" dirty="0">
                <a:solidFill>
                  <a:schemeClr val="tx1"/>
                </a:solidFill>
                <a:effectLst/>
                <a:latin typeface="+mn-lt"/>
                <a:ea typeface="+mn-ea"/>
                <a:cs typeface="+mn-cs"/>
              </a:rPr>
              <a:t>E$ - Keyword </a:t>
            </a:r>
            <a:r>
              <a:rPr lang="de-DE" sz="1200" b="0" i="0" kern="1200" dirty="0" err="1">
                <a:solidFill>
                  <a:schemeClr val="tx1"/>
                </a:solidFill>
                <a:effectLst/>
                <a:latin typeface="+mn-lt"/>
                <a:ea typeface="+mn-ea"/>
                <a:cs typeface="+mn-cs"/>
              </a:rPr>
              <a:t>from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dataset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matching</a:t>
            </a:r>
            <a:r>
              <a:rPr lang="de-DE" sz="1200" b="0" i="0" kern="1200" dirty="0">
                <a:solidFill>
                  <a:schemeClr val="tx1"/>
                </a:solidFill>
                <a:effectLst/>
                <a:latin typeface="+mn-lt"/>
                <a:ea typeface="+mn-ea"/>
                <a:cs typeface="+mn-cs"/>
              </a:rPr>
              <a:t>.</a:t>
            </a:r>
          </a:p>
          <a:p>
            <a:r>
              <a:rPr lang="de-DE" sz="1200" b="0" i="0" kern="1200" dirty="0">
                <a:solidFill>
                  <a:schemeClr val="tx1"/>
                </a:solidFill>
                <a:effectLst/>
                <a:latin typeface="+mn-lt"/>
                <a:ea typeface="+mn-ea"/>
                <a:cs typeface="+mn-cs"/>
              </a:rPr>
              <a:t>J - Index </a:t>
            </a:r>
            <a:r>
              <a:rPr lang="de-DE" sz="1200" b="0" i="0" kern="1200" dirty="0" err="1">
                <a:solidFill>
                  <a:schemeClr val="tx1"/>
                </a:solidFill>
                <a:effectLst/>
                <a:latin typeface="+mn-lt"/>
                <a:ea typeface="+mn-ea"/>
                <a:cs typeface="+mn-cs"/>
              </a:rPr>
              <a:t>for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selecting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responses</a:t>
            </a:r>
            <a:r>
              <a:rPr lang="de-DE" sz="1200" b="0" i="0" kern="1200" dirty="0">
                <a:solidFill>
                  <a:schemeClr val="tx1"/>
                </a:solidFill>
                <a:effectLst/>
                <a:latin typeface="+mn-lt"/>
                <a:ea typeface="+mn-ea"/>
                <a:cs typeface="+mn-cs"/>
              </a:rPr>
              <a:t>.</a:t>
            </a:r>
          </a:p>
          <a:p>
            <a:r>
              <a:rPr lang="de-DE" sz="1200" b="0" i="0" kern="1200" dirty="0">
                <a:solidFill>
                  <a:schemeClr val="tx1"/>
                </a:solidFill>
                <a:effectLst/>
                <a:latin typeface="+mn-lt"/>
                <a:ea typeface="+mn-ea"/>
                <a:cs typeface="+mn-cs"/>
              </a:rPr>
              <a:t>MY$ - Array </a:t>
            </a:r>
            <a:r>
              <a:rPr lang="de-DE" sz="1200" b="0" i="0" kern="1200" dirty="0" err="1">
                <a:solidFill>
                  <a:schemeClr val="tx1"/>
                </a:solidFill>
                <a:effectLst/>
                <a:latin typeface="+mn-lt"/>
                <a:ea typeface="+mn-ea"/>
                <a:cs typeface="+mn-cs"/>
              </a:rPr>
              <a:t>storing</a:t>
            </a:r>
            <a:r>
              <a:rPr lang="de-DE" sz="1200" b="0" i="0" kern="1200" dirty="0">
                <a:solidFill>
                  <a:schemeClr val="tx1"/>
                </a:solidFill>
                <a:effectLst/>
                <a:latin typeface="+mn-lt"/>
                <a:ea typeface="+mn-ea"/>
                <a:cs typeface="+mn-cs"/>
              </a:rPr>
              <a:t> "MY" </a:t>
            </a:r>
            <a:r>
              <a:rPr lang="de-DE" sz="1200" b="0" i="0" kern="1200" dirty="0" err="1">
                <a:solidFill>
                  <a:schemeClr val="tx1"/>
                </a:solidFill>
                <a:effectLst/>
                <a:latin typeface="+mn-lt"/>
                <a:ea typeface="+mn-ea"/>
                <a:cs typeface="+mn-cs"/>
              </a:rPr>
              <a:t>user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statements</a:t>
            </a:r>
            <a:r>
              <a:rPr lang="de-DE" sz="1200" b="0" i="0" kern="1200" dirty="0">
                <a:solidFill>
                  <a:schemeClr val="tx1"/>
                </a:solidFill>
                <a:effectLst/>
                <a:latin typeface="+mn-lt"/>
                <a:ea typeface="+mn-ea"/>
                <a:cs typeface="+mn-cs"/>
              </a:rPr>
              <a:t>.</a:t>
            </a:r>
          </a:p>
          <a:p>
            <a:r>
              <a:rPr lang="de-DE" sz="1200" b="0" i="0" kern="1200" dirty="0">
                <a:solidFill>
                  <a:schemeClr val="tx1"/>
                </a:solidFill>
                <a:effectLst/>
                <a:latin typeface="+mn-lt"/>
                <a:ea typeface="+mn-ea"/>
                <a:cs typeface="+mn-cs"/>
              </a:rPr>
              <a:t>MC - Count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stored</a:t>
            </a:r>
            <a:r>
              <a:rPr lang="de-DE" sz="1200" b="0" i="0" kern="1200" dirty="0">
                <a:solidFill>
                  <a:schemeClr val="tx1"/>
                </a:solidFill>
                <a:effectLst/>
                <a:latin typeface="+mn-lt"/>
                <a:ea typeface="+mn-ea"/>
                <a:cs typeface="+mn-cs"/>
              </a:rPr>
              <a:t> "MY" </a:t>
            </a:r>
            <a:r>
              <a:rPr lang="de-DE" sz="1200" b="0" i="0" kern="1200" dirty="0" err="1">
                <a:solidFill>
                  <a:schemeClr val="tx1"/>
                </a:solidFill>
                <a:effectLst/>
                <a:latin typeface="+mn-lt"/>
                <a:ea typeface="+mn-ea"/>
                <a:cs typeface="+mn-cs"/>
              </a:rPr>
              <a:t>statements</a:t>
            </a:r>
            <a:r>
              <a:rPr lang="de-DE" sz="1200" b="0" i="0" kern="1200" dirty="0">
                <a:solidFill>
                  <a:schemeClr val="tx1"/>
                </a:solidFill>
                <a:effectLst/>
                <a:latin typeface="+mn-lt"/>
                <a:ea typeface="+mn-ea"/>
                <a:cs typeface="+mn-cs"/>
              </a:rPr>
              <a:t>.</a:t>
            </a:r>
          </a:p>
          <a:p>
            <a:r>
              <a:rPr lang="de-DE" sz="1200" b="0" i="0" kern="1200" dirty="0">
                <a:solidFill>
                  <a:schemeClr val="tx1"/>
                </a:solidFill>
                <a:effectLst/>
                <a:latin typeface="+mn-lt"/>
                <a:ea typeface="+mn-ea"/>
                <a:cs typeface="+mn-cs"/>
              </a:rPr>
              <a:t>M - </a:t>
            </a:r>
            <a:r>
              <a:rPr lang="de-DE" sz="1200" b="0" i="0" kern="1200" dirty="0" err="1">
                <a:solidFill>
                  <a:schemeClr val="tx1"/>
                </a:solidFill>
                <a:effectLst/>
                <a:latin typeface="+mn-lt"/>
                <a:ea typeface="+mn-ea"/>
                <a:cs typeface="+mn-cs"/>
              </a:rPr>
              <a:t>Number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synonym/</a:t>
            </a:r>
            <a:r>
              <a:rPr lang="de-DE" sz="1200" b="0" i="0" kern="1200" dirty="0" err="1">
                <a:solidFill>
                  <a:schemeClr val="tx1"/>
                </a:solidFill>
                <a:effectLst/>
                <a:latin typeface="+mn-lt"/>
                <a:ea typeface="+mn-ea"/>
                <a:cs typeface="+mn-cs"/>
              </a:rPr>
              <a:t>antonym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pairs</a:t>
            </a:r>
            <a:r>
              <a:rPr lang="de-DE" sz="1200" b="0" i="0" kern="1200" dirty="0">
                <a:solidFill>
                  <a:schemeClr val="tx1"/>
                </a:solidFill>
                <a:effectLst/>
                <a:latin typeface="+mn-lt"/>
                <a:ea typeface="+mn-ea"/>
                <a:cs typeface="+mn-cs"/>
              </a:rPr>
              <a:t>.</a:t>
            </a:r>
          </a:p>
          <a:p>
            <a:r>
              <a:rPr lang="de-DE" sz="1200" b="0" i="0" kern="1200" dirty="0">
                <a:solidFill>
                  <a:schemeClr val="tx1"/>
                </a:solidFill>
                <a:effectLst/>
                <a:latin typeface="+mn-lt"/>
                <a:ea typeface="+mn-ea"/>
                <a:cs typeface="+mn-cs"/>
              </a:rPr>
              <a:t>U - </a:t>
            </a:r>
            <a:r>
              <a:rPr lang="de-DE" sz="1200" b="0" i="0" kern="1200" dirty="0" err="1">
                <a:solidFill>
                  <a:schemeClr val="tx1"/>
                </a:solidFill>
                <a:effectLst/>
                <a:latin typeface="+mn-lt"/>
                <a:ea typeface="+mn-ea"/>
                <a:cs typeface="+mn-cs"/>
              </a:rPr>
              <a:t>Number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possible </a:t>
            </a:r>
            <a:r>
              <a:rPr lang="de-DE" sz="1200" b="0" i="0" kern="1200" dirty="0" err="1">
                <a:solidFill>
                  <a:schemeClr val="tx1"/>
                </a:solidFill>
                <a:effectLst/>
                <a:latin typeface="+mn-lt"/>
                <a:ea typeface="+mn-ea"/>
                <a:cs typeface="+mn-cs"/>
              </a:rPr>
              <a:t>responses</a:t>
            </a:r>
            <a:r>
              <a:rPr lang="de-DE" sz="1200" b="0" i="0" kern="1200" dirty="0">
                <a:solidFill>
                  <a:schemeClr val="tx1"/>
                </a:solidFill>
                <a:effectLst/>
                <a:latin typeface="+mn-lt"/>
                <a:ea typeface="+mn-ea"/>
                <a:cs typeface="+mn-cs"/>
              </a:rPr>
              <a:t>.</a:t>
            </a:r>
          </a:p>
          <a:p>
            <a:r>
              <a:rPr lang="de-DE" sz="1200" b="0" i="0" kern="1200" dirty="0">
                <a:solidFill>
                  <a:schemeClr val="tx1"/>
                </a:solidFill>
                <a:effectLst/>
                <a:latin typeface="+mn-lt"/>
                <a:ea typeface="+mn-ea"/>
                <a:cs typeface="+mn-cs"/>
              </a:rPr>
              <a:t>X - Input </a:t>
            </a:r>
            <a:r>
              <a:rPr lang="de-DE" sz="1200" b="0" i="0" kern="1200" dirty="0" err="1">
                <a:solidFill>
                  <a:schemeClr val="tx1"/>
                </a:solidFill>
                <a:effectLst/>
                <a:latin typeface="+mn-lt"/>
                <a:ea typeface="+mn-ea"/>
                <a:cs typeface="+mn-cs"/>
              </a:rPr>
              <a:t>validity</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state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flag</a:t>
            </a:r>
            <a:r>
              <a:rPr lang="de-DE" sz="1200" b="0" i="0" kern="1200" dirty="0">
                <a:solidFill>
                  <a:schemeClr val="tx1"/>
                </a:solidFill>
                <a:effectLst/>
                <a:latin typeface="+mn-lt"/>
                <a:ea typeface="+mn-ea"/>
                <a:cs typeface="+mn-cs"/>
              </a:rPr>
              <a:t>.</a:t>
            </a:r>
          </a:p>
          <a:p>
            <a:r>
              <a:rPr lang="de-DE" sz="1200" b="0" i="0" kern="1200" dirty="0">
                <a:solidFill>
                  <a:schemeClr val="tx1"/>
                </a:solidFill>
                <a:effectLst/>
                <a:latin typeface="+mn-lt"/>
                <a:ea typeface="+mn-ea"/>
                <a:cs typeface="+mn-cs"/>
              </a:rPr>
              <a:t>RAN - Random </a:t>
            </a:r>
            <a:r>
              <a:rPr lang="de-DE" sz="1200" b="0" i="0" kern="1200" dirty="0" err="1">
                <a:solidFill>
                  <a:schemeClr val="tx1"/>
                </a:solidFill>
                <a:effectLst/>
                <a:latin typeface="+mn-lt"/>
                <a:ea typeface="+mn-ea"/>
                <a:cs typeface="+mn-cs"/>
              </a:rPr>
              <a:t>number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varied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responses</a:t>
            </a:r>
            <a:r>
              <a:rPr lang="de-DE" sz="1200" b="0" i="0" kern="1200" dirty="0">
                <a:solidFill>
                  <a:schemeClr val="tx1"/>
                </a:solidFill>
                <a:effectLst/>
                <a:latin typeface="+mn-lt"/>
                <a:ea typeface="+mn-ea"/>
                <a:cs typeface="+mn-cs"/>
              </a:rPr>
              <a:t>.</a:t>
            </a:r>
          </a:p>
          <a:p>
            <a:r>
              <a:rPr lang="de-DE" sz="1200" b="0" i="0" kern="1200" dirty="0">
                <a:solidFill>
                  <a:schemeClr val="tx1"/>
                </a:solidFill>
                <a:effectLst/>
                <a:latin typeface="+mn-lt"/>
                <a:ea typeface="+mn-ea"/>
                <a:cs typeface="+mn-cs"/>
              </a:rPr>
              <a:t>Z$- </a:t>
            </a:r>
            <a:r>
              <a:rPr lang="de-DE" sz="1200" b="0" i="0" kern="1200" dirty="0" err="1">
                <a:solidFill>
                  <a:schemeClr val="tx1"/>
                </a:solidFill>
                <a:effectLst/>
                <a:latin typeface="+mn-lt"/>
                <a:ea typeface="+mn-ea"/>
                <a:cs typeface="+mn-cs"/>
              </a:rPr>
              <a:t>Current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character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from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input</a:t>
            </a:r>
            <a:r>
              <a:rPr lang="de-DE"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-------------Algorithmic information------------------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Pattern Matching</a:t>
            </a:r>
            <a:r>
              <a:rPr lang="en-US" sz="1200" b="0" i="0" kern="1200" dirty="0">
                <a:solidFill>
                  <a:schemeClr val="tx1"/>
                </a:solidFill>
                <a:effectLst/>
                <a:latin typeface="+mn-lt"/>
                <a:ea typeface="+mn-ea"/>
                <a:cs typeface="+mn-cs"/>
              </a:rPr>
              <a:t>: ELIZA identifies key phrases or patterns in the user's input using template rules. For instance, if you typed "I feel sad," it might recognize "I feel X" and respond with a reflective statement like "Why do you feel X?“</a:t>
            </a:r>
          </a:p>
          <a:p>
            <a:r>
              <a:rPr lang="en-US" sz="1200" b="1" i="0" kern="1200" dirty="0">
                <a:solidFill>
                  <a:schemeClr val="tx1"/>
                </a:solidFill>
                <a:effectLst/>
                <a:latin typeface="+mn-lt"/>
                <a:ea typeface="+mn-ea"/>
                <a:cs typeface="+mn-cs"/>
              </a:rPr>
              <a:t>Tokenization</a:t>
            </a:r>
            <a:r>
              <a:rPr lang="en-US" sz="1200" b="0" i="0" kern="1200" dirty="0">
                <a:solidFill>
                  <a:schemeClr val="tx1"/>
                </a:solidFill>
                <a:effectLst/>
                <a:latin typeface="+mn-lt"/>
                <a:ea typeface="+mn-ea"/>
                <a:cs typeface="+mn-cs"/>
              </a:rPr>
              <a:t>: ELIZA breaks down user input into parts, such as words or phrases, to apply the matching rules. However, tokenization in ELIZA was rudimentary and not designed to parse complex natural language structures.</a:t>
            </a:r>
          </a:p>
          <a:p>
            <a:r>
              <a:rPr lang="en-US" sz="1200" b="1" i="0" kern="1200" dirty="0">
                <a:solidFill>
                  <a:schemeClr val="tx1"/>
                </a:solidFill>
                <a:effectLst/>
                <a:latin typeface="+mn-lt"/>
                <a:ea typeface="+mn-ea"/>
                <a:cs typeface="+mn-cs"/>
              </a:rPr>
              <a:t>Substitution Rules</a:t>
            </a:r>
            <a:r>
              <a:rPr lang="en-US" sz="1200" b="0" i="0" kern="1200" dirty="0">
                <a:solidFill>
                  <a:schemeClr val="tx1"/>
                </a:solidFill>
                <a:effectLst/>
                <a:latin typeface="+mn-lt"/>
                <a:ea typeface="+mn-ea"/>
                <a:cs typeface="+mn-cs"/>
              </a:rPr>
              <a:t>: ELIZA swaps out certain words or phrases in input to generate reflective responses. For instance, if a user says "I am upset," ELIZA might replace "I" with "you" and respond: "Why are you upset?“</a:t>
            </a:r>
          </a:p>
          <a:p>
            <a:r>
              <a:rPr lang="en-US" sz="1200" b="1" i="0" kern="1200" dirty="0">
                <a:solidFill>
                  <a:schemeClr val="tx1"/>
                </a:solidFill>
                <a:effectLst/>
                <a:latin typeface="+mn-lt"/>
                <a:ea typeface="+mn-ea"/>
                <a:cs typeface="+mn-cs"/>
              </a:rPr>
              <a:t>Script-Driven Responses</a:t>
            </a:r>
            <a:r>
              <a:rPr lang="en-US" sz="1200" b="0" i="0" kern="1200" dirty="0">
                <a:solidFill>
                  <a:schemeClr val="tx1"/>
                </a:solidFill>
                <a:effectLst/>
                <a:latin typeface="+mn-lt"/>
                <a:ea typeface="+mn-ea"/>
                <a:cs typeface="+mn-cs"/>
              </a:rPr>
              <a:t>: ELIZA operates entirely based on a script (like the famous "DOCTOR" script mimicking a Rogerian psychotherapist). These scripts define patterns and corresponding responses, enabling basic conversational exchanges.</a:t>
            </a:r>
          </a:p>
          <a:p>
            <a:r>
              <a:rPr lang="en-US" sz="1200" b="0" i="0" kern="1200" dirty="0">
                <a:solidFill>
                  <a:schemeClr val="tx1"/>
                </a:solidFill>
                <a:effectLst/>
                <a:latin typeface="+mn-lt"/>
                <a:ea typeface="+mn-ea"/>
                <a:cs typeface="+mn-cs"/>
              </a:rPr>
              <a:t>Limitations of ELIZA as an NLP System:</a:t>
            </a:r>
          </a:p>
          <a:p>
            <a:r>
              <a:rPr lang="en-US" sz="1200" b="1" i="0" kern="1200" dirty="0">
                <a:solidFill>
                  <a:schemeClr val="tx1"/>
                </a:solidFill>
                <a:effectLst/>
                <a:latin typeface="+mn-lt"/>
                <a:ea typeface="+mn-ea"/>
                <a:cs typeface="+mn-cs"/>
              </a:rPr>
              <a:t>No Semantic Understanding</a:t>
            </a:r>
            <a:r>
              <a:rPr lang="en-US" sz="1200" b="0" i="0" kern="1200" dirty="0">
                <a:solidFill>
                  <a:schemeClr val="tx1"/>
                </a:solidFill>
                <a:effectLst/>
                <a:latin typeface="+mn-lt"/>
                <a:ea typeface="+mn-ea"/>
                <a:cs typeface="+mn-cs"/>
              </a:rPr>
              <a:t>: ELIZA doesn't "understand" the meaning of words or sentences. It matches patterns and manipulates language mechanically without comprehending context or nuance.</a:t>
            </a:r>
          </a:p>
          <a:p>
            <a:r>
              <a:rPr lang="en-US" sz="1200" b="1" i="0" kern="1200" dirty="0">
                <a:solidFill>
                  <a:schemeClr val="tx1"/>
                </a:solidFill>
                <a:effectLst/>
                <a:latin typeface="+mn-lt"/>
                <a:ea typeface="+mn-ea"/>
                <a:cs typeface="+mn-cs"/>
              </a:rPr>
              <a:t>No Syntax Analysis</a:t>
            </a:r>
            <a:r>
              <a:rPr lang="en-US" sz="1200" b="0" i="0" kern="1200" dirty="0">
                <a:solidFill>
                  <a:schemeClr val="tx1"/>
                </a:solidFill>
                <a:effectLst/>
                <a:latin typeface="+mn-lt"/>
                <a:ea typeface="+mn-ea"/>
                <a:cs typeface="+mn-cs"/>
              </a:rPr>
              <a:t>: ELIZA doesn't analyze grammatical structures or sentence composition, unlike modern NLP systems that use syntax parsers.</a:t>
            </a:r>
          </a:p>
          <a:p>
            <a:r>
              <a:rPr lang="en-US" sz="1200" b="1" i="0" kern="1200" dirty="0">
                <a:solidFill>
                  <a:schemeClr val="tx1"/>
                </a:solidFill>
                <a:effectLst/>
                <a:latin typeface="+mn-lt"/>
                <a:ea typeface="+mn-ea"/>
                <a:cs typeface="+mn-cs"/>
              </a:rPr>
              <a:t>No Memory or Context Awareness</a:t>
            </a:r>
            <a:r>
              <a:rPr lang="en-US" sz="1200" b="0" i="0" kern="1200" dirty="0">
                <a:solidFill>
                  <a:schemeClr val="tx1"/>
                </a:solidFill>
                <a:effectLst/>
                <a:latin typeface="+mn-lt"/>
                <a:ea typeface="+mn-ea"/>
                <a:cs typeface="+mn-cs"/>
              </a:rPr>
              <a:t>: ELIZA's replies are based only on the current input, without considering the history or context of previous exchanges.</a:t>
            </a:r>
          </a:p>
          <a:p>
            <a:r>
              <a:rPr lang="en-US" sz="1200" b="1" i="0" kern="1200" dirty="0">
                <a:solidFill>
                  <a:schemeClr val="tx1"/>
                </a:solidFill>
                <a:effectLst/>
                <a:latin typeface="+mn-lt"/>
                <a:ea typeface="+mn-ea"/>
                <a:cs typeface="+mn-cs"/>
              </a:rPr>
              <a:t>While ELIZA technically employs foundational techniques associated with NLP (like pattern matching, tokenization, and text substitution), it represents a very rudimentary application of NLP.</a:t>
            </a:r>
            <a:r>
              <a:rPr lang="en-US" sz="1200" b="0" i="0" kern="1200" dirty="0">
                <a:solidFill>
                  <a:schemeClr val="tx1"/>
                </a:solidFill>
                <a:effectLst/>
                <a:latin typeface="+mn-lt"/>
                <a:ea typeface="+mn-ea"/>
                <a:cs typeface="+mn-cs"/>
              </a:rPr>
              <a:t> It lacks the complexity, sophistication, and true "understanding" demonstrated by modern NLP systems like those that use machine learning or transformer architectures. Instead, ELIZA operates as a simple, rule-based conversational agent.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-------------How ELIZA influenced modern AI------------------</a:t>
            </a:r>
          </a:p>
          <a:p>
            <a:r>
              <a:rPr lang="en-US" sz="1200" b="1" i="0" kern="1200" dirty="0">
                <a:solidFill>
                  <a:schemeClr val="tx1"/>
                </a:solidFill>
                <a:effectLst/>
                <a:latin typeface="+mn-lt"/>
                <a:ea typeface="+mn-ea"/>
                <a:cs typeface="+mn-cs"/>
              </a:rPr>
              <a:t>ELIZA revealed how easily humans could anthropomorphize machines. Many users believed that ELIZA truly "understood" them, despite it being purely rule-driven and incapable of genuine comprehension. </a:t>
            </a:r>
            <a:endParaRPr lang="en-US" b="1" dirty="0"/>
          </a:p>
          <a:p>
            <a:endParaRPr lang="en-US" dirty="0"/>
          </a:p>
          <a:p>
            <a:r>
              <a:rPr lang="en-US" dirty="0"/>
              <a:t>* ELIZA i</a:t>
            </a:r>
            <a:r>
              <a:rPr lang="en-US" sz="1200" b="0" i="0" kern="1200" dirty="0">
                <a:solidFill>
                  <a:schemeClr val="tx1"/>
                </a:solidFill>
                <a:effectLst/>
                <a:latin typeface="+mn-lt"/>
                <a:ea typeface="+mn-ea"/>
                <a:cs typeface="+mn-cs"/>
              </a:rPr>
              <a:t>nspired interest in building machines that could "understand" and interact with human language.</a:t>
            </a:r>
          </a:p>
          <a:p>
            <a:r>
              <a:rPr lang="en-US" sz="1200" b="0" i="0" kern="1200" dirty="0">
                <a:solidFill>
                  <a:schemeClr val="tx1"/>
                </a:solidFill>
                <a:effectLst/>
                <a:latin typeface="+mn-lt"/>
                <a:ea typeface="+mn-ea"/>
                <a:cs typeface="+mn-cs"/>
              </a:rPr>
              <a:t>* It showed that even very basic systems could engage people effectively, creating the illusion of intelligence - a form of the Turing Test in practice.</a:t>
            </a:r>
          </a:p>
          <a:p>
            <a:r>
              <a:rPr lang="en-US" sz="1200" b="0" i="0" kern="1200" dirty="0">
                <a:solidFill>
                  <a:schemeClr val="tx1"/>
                </a:solidFill>
                <a:effectLst/>
                <a:latin typeface="+mn-lt"/>
                <a:ea typeface="+mn-ea"/>
                <a:cs typeface="+mn-cs"/>
              </a:rPr>
              <a:t>* This highlights the potential for human-computer interaction, leading to research in dialogue systems, intelligent assistants, and chatbots, which are now powered by AI systems like conversational LLMs (e.g., ChatGPT, Google Bard).</a:t>
            </a:r>
          </a:p>
          <a:p>
            <a:endParaRPr lang="en-US" dirty="0"/>
          </a:p>
          <a:p>
            <a:r>
              <a:rPr lang="en-US" sz="1200" b="0" i="0" kern="1200" dirty="0">
                <a:solidFill>
                  <a:schemeClr val="tx1"/>
                </a:solidFill>
                <a:effectLst/>
                <a:latin typeface="+mn-lt"/>
                <a:ea typeface="+mn-ea"/>
                <a:cs typeface="+mn-cs"/>
              </a:rPr>
              <a:t>ELIZA helped establish the importance of </a:t>
            </a:r>
            <a:r>
              <a:rPr lang="en-US" sz="1200" b="1" i="0" kern="1200" dirty="0">
                <a:solidFill>
                  <a:schemeClr val="tx1"/>
                </a:solidFill>
                <a:effectLst/>
                <a:latin typeface="+mn-lt"/>
                <a:ea typeface="+mn-ea"/>
                <a:cs typeface="+mn-cs"/>
              </a:rPr>
              <a:t>user experience and perceived intelligence</a:t>
            </a:r>
            <a:r>
              <a:rPr lang="en-US" sz="1200" b="0" i="0" kern="1200" dirty="0">
                <a:solidFill>
                  <a:schemeClr val="tx1"/>
                </a:solidFill>
                <a:effectLst/>
                <a:latin typeface="+mn-lt"/>
                <a:ea typeface="+mn-ea"/>
                <a:cs typeface="+mn-cs"/>
              </a:rPr>
              <a:t> in designing conversational systems.</a:t>
            </a:r>
          </a:p>
          <a:p>
            <a:r>
              <a:rPr lang="en-US" sz="1200" b="0" i="0" kern="1200" dirty="0">
                <a:solidFill>
                  <a:schemeClr val="tx1"/>
                </a:solidFill>
                <a:effectLst/>
                <a:latin typeface="+mn-lt"/>
                <a:ea typeface="+mn-ea"/>
                <a:cs typeface="+mn-cs"/>
              </a:rPr>
              <a:t>It informed modern AI design because LLMs rely on fluency and semantic coherence to project a sense of intelligence, even if they, like ELIZA, lack deeper understanding in a human sense. ELIZA Contributed to ethical discussions about </a:t>
            </a:r>
            <a:r>
              <a:rPr lang="en-US" sz="1200" b="1" i="0" kern="1200" dirty="0">
                <a:solidFill>
                  <a:schemeClr val="tx1"/>
                </a:solidFill>
                <a:effectLst/>
                <a:latin typeface="+mn-lt"/>
                <a:ea typeface="+mn-ea"/>
                <a:cs typeface="+mn-cs"/>
              </a:rPr>
              <a:t>AI deception</a:t>
            </a:r>
            <a:r>
              <a:rPr lang="en-US" sz="1200" b="0" i="0" kern="1200" dirty="0">
                <a:solidFill>
                  <a:schemeClr val="tx1"/>
                </a:solidFill>
                <a:effectLst/>
                <a:latin typeface="+mn-lt"/>
                <a:ea typeface="+mn-ea"/>
                <a:cs typeface="+mn-cs"/>
              </a:rPr>
              <a:t> and the risk of users overestimating the abilities and "awareness" of conversational agents, an issue still relevant with today's advanced chatbots.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LID4096" dirty="0"/>
          </a:p>
        </p:txBody>
      </p:sp>
      <p:sp>
        <p:nvSpPr>
          <p:cNvPr id="4" name="Slide Number Placeholder 3"/>
          <p:cNvSpPr>
            <a:spLocks noGrp="1"/>
          </p:cNvSpPr>
          <p:nvPr>
            <p:ph type="sldNum" sz="quarter" idx="5"/>
          </p:nvPr>
        </p:nvSpPr>
        <p:spPr/>
        <p:txBody>
          <a:bodyPr/>
          <a:lstStyle/>
          <a:p>
            <a:fld id="{F4953C5E-CAD2-46AE-BEEB-9E7C6430E19A}" type="slidenum">
              <a:rPr lang="LID4096" smtClean="0"/>
              <a:t>22</a:t>
            </a:fld>
            <a:endParaRPr lang="LID4096"/>
          </a:p>
        </p:txBody>
      </p:sp>
    </p:spTree>
    <p:extLst>
      <p:ext uri="{BB962C8B-B14F-4D97-AF65-F5344CB8AC3E}">
        <p14:creationId xmlns:p14="http://schemas.microsoft.com/office/powerpoint/2010/main" val="2373999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F23D0-1003-4E5D-080B-80FBA8CF43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40E021-F1D0-861B-2238-EC3D6C390B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2B9FC-AE92-A9D4-9B39-8AC365D8D91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Eliza influences: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https://onlim.com/en/the-history-of-chatbots/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PARRY - 1972</a:t>
            </a:r>
          </a:p>
          <a:p>
            <a:r>
              <a:rPr lang="en-US" sz="1200" b="1" i="1" u="none" strike="noStrike" kern="1200" dirty="0">
                <a:solidFill>
                  <a:schemeClr val="tx1"/>
                </a:solidFill>
                <a:effectLst/>
                <a:latin typeface="+mn-lt"/>
                <a:ea typeface="+mn-ea"/>
                <a:cs typeface="+mn-cs"/>
                <a:hlinkClick r:id="rId3"/>
              </a:rPr>
              <a:t>PARRY</a:t>
            </a:r>
            <a:r>
              <a:rPr lang="en-US" sz="1200" b="0" i="1" u="none" strike="noStrike" kern="1200" dirty="0">
                <a:solidFill>
                  <a:schemeClr val="tx1"/>
                </a:solidFill>
                <a:effectLst/>
                <a:latin typeface="+mn-lt"/>
                <a:ea typeface="+mn-ea"/>
                <a:cs typeface="+mn-cs"/>
                <a:hlinkClick r:id="rId3"/>
              </a:rPr>
              <a:t> </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was constructed by American psychiatrist Kenneth Colby in 1972. The program imitated a patient with schizophrenia. It attempts to simulate the disease. It is a natural language program that resembles the thinking of an individual.</a:t>
            </a:r>
          </a:p>
          <a:p>
            <a:r>
              <a:rPr lang="en-US" sz="1200" b="0" i="0" kern="1200" dirty="0">
                <a:solidFill>
                  <a:schemeClr val="tx1"/>
                </a:solidFill>
                <a:effectLst/>
                <a:latin typeface="+mn-lt"/>
                <a:ea typeface="+mn-ea"/>
                <a:cs typeface="+mn-cs"/>
              </a:rPr>
              <a:t>PARRY works via a complicated system of assumptions, attributions, and “emotional responses” triggered by changing weights assigned to verbal inputs. To validate the work, PARRY was tested using a variation of the Turing test. It was in the early seventies when human interrogators, interacting with the program via a remote keyboard, were weak with more than random accuracy to distinguish PARRY from an original unreasonable individual.</a:t>
            </a:r>
          </a:p>
          <a:p>
            <a:r>
              <a:rPr lang="en-US" sz="1200" b="0" i="0" kern="1200" dirty="0">
                <a:solidFill>
                  <a:schemeClr val="tx1"/>
                </a:solidFill>
                <a:effectLst/>
                <a:latin typeface="+mn-lt"/>
                <a:ea typeface="+mn-ea"/>
                <a:cs typeface="+mn-cs"/>
              </a:rPr>
              <a:t>Fifty years ago Kenneth Mark Colby was the only psychiatrist thinking about how computers could contribute to the understanding of mental illness. He thus began the project „Overcoming Depression”  that lasted until his death in 2001.</a:t>
            </a:r>
          </a:p>
          <a:p>
            <a:endParaRPr lang="en-US" dirty="0"/>
          </a:p>
          <a:p>
            <a:r>
              <a:rPr lang="en-US" sz="1200" b="0" i="0" kern="1200" dirty="0" err="1">
                <a:solidFill>
                  <a:schemeClr val="tx1"/>
                </a:solidFill>
                <a:effectLst/>
                <a:latin typeface="+mn-lt"/>
                <a:ea typeface="+mn-ea"/>
                <a:cs typeface="+mn-cs"/>
              </a:rPr>
              <a:t>Jabberwacky</a:t>
            </a:r>
            <a:r>
              <a:rPr lang="en-US" sz="1200" b="0" i="0" kern="1200" dirty="0">
                <a:solidFill>
                  <a:schemeClr val="tx1"/>
                </a:solidFill>
                <a:effectLst/>
                <a:latin typeface="+mn-lt"/>
                <a:ea typeface="+mn-ea"/>
                <a:cs typeface="+mn-cs"/>
              </a:rPr>
              <a:t> – 1988, went online in 1997</a:t>
            </a:r>
          </a:p>
          <a:p>
            <a:r>
              <a:rPr lang="en-US" sz="1200" b="0" i="0" kern="1200" dirty="0">
                <a:solidFill>
                  <a:schemeClr val="tx1"/>
                </a:solidFill>
                <a:effectLst/>
                <a:latin typeface="+mn-lt"/>
                <a:ea typeface="+mn-ea"/>
                <a:cs typeface="+mn-cs"/>
              </a:rPr>
              <a:t>The chatbot was created by developer Rollo Carpenter in 1988. It aimed to simulate a natural human conversation in an entertaining way.</a:t>
            </a:r>
          </a:p>
          <a:p>
            <a:r>
              <a:rPr lang="en-US" sz="1200" b="1" i="1" u="none" strike="noStrike" kern="1200" dirty="0" err="1">
                <a:solidFill>
                  <a:schemeClr val="tx1"/>
                </a:solidFill>
                <a:effectLst/>
                <a:latin typeface="+mn-lt"/>
                <a:ea typeface="+mn-ea"/>
                <a:cs typeface="+mn-cs"/>
                <a:hlinkClick r:id="rId4"/>
              </a:rPr>
              <a:t>Jabberwacky</a:t>
            </a:r>
            <a:r>
              <a:rPr lang="en-US" sz="1200" b="1" i="1" u="none" strike="noStrike" kern="1200" dirty="0">
                <a:solidFill>
                  <a:schemeClr val="tx1"/>
                </a:solidFill>
                <a:effectLst/>
                <a:latin typeface="+mn-lt"/>
                <a:ea typeface="+mn-ea"/>
                <a:cs typeface="+mn-cs"/>
                <a:hlinkClick r:id="rId4"/>
              </a:rPr>
              <a:t> </a:t>
            </a:r>
            <a:r>
              <a:rPr lang="en-US" sz="1200" b="0" i="0" kern="1200" dirty="0">
                <a:solidFill>
                  <a:schemeClr val="tx1"/>
                </a:solidFill>
                <a:effectLst/>
                <a:latin typeface="+mn-lt"/>
                <a:ea typeface="+mn-ea"/>
                <a:cs typeface="+mn-cs"/>
              </a:rPr>
              <a:t>has led to other technological growth. Some individuals use it for academic research purposes through its webpage since its origin.</a:t>
            </a:r>
          </a:p>
          <a:p>
            <a:r>
              <a:rPr lang="en-US" sz="1200" b="0" i="0" kern="1200" dirty="0">
                <a:solidFill>
                  <a:schemeClr val="tx1"/>
                </a:solidFill>
                <a:effectLst/>
                <a:latin typeface="+mn-lt"/>
                <a:ea typeface="+mn-ea"/>
                <a:cs typeface="+mn-cs"/>
              </a:rPr>
              <a:t>The chatbot is considered to use an AI technique called “contextual pattern matching.”</a:t>
            </a:r>
          </a:p>
          <a:p>
            <a:endParaRPr lang="en-US" dirty="0"/>
          </a:p>
          <a:p>
            <a:endParaRPr lang="en-US" dirty="0"/>
          </a:p>
          <a:p>
            <a:r>
              <a:rPr lang="en-US" sz="1200" b="0" i="0" kern="1200" dirty="0">
                <a:solidFill>
                  <a:schemeClr val="tx1"/>
                </a:solidFill>
                <a:effectLst/>
                <a:latin typeface="+mn-lt"/>
                <a:ea typeface="+mn-ea"/>
                <a:cs typeface="+mn-cs"/>
              </a:rPr>
              <a:t>Dr. </a:t>
            </a:r>
            <a:r>
              <a:rPr lang="en-US" sz="1200" b="0" i="0" kern="1200" dirty="0" err="1">
                <a:solidFill>
                  <a:schemeClr val="tx1"/>
                </a:solidFill>
                <a:effectLst/>
                <a:latin typeface="+mn-lt"/>
                <a:ea typeface="+mn-ea"/>
                <a:cs typeface="+mn-cs"/>
              </a:rPr>
              <a:t>Sbaitso</a:t>
            </a:r>
            <a:r>
              <a:rPr lang="en-US" sz="1200" b="0" i="0" kern="1200" dirty="0">
                <a:solidFill>
                  <a:schemeClr val="tx1"/>
                </a:solidFill>
                <a:effectLst/>
                <a:latin typeface="+mn-lt"/>
                <a:ea typeface="+mn-ea"/>
                <a:cs typeface="+mn-cs"/>
              </a:rPr>
              <a:t> - 1992</a:t>
            </a:r>
          </a:p>
          <a:p>
            <a:r>
              <a:rPr lang="en-US" sz="1200" b="1" i="1" u="none" strike="noStrike" kern="1200" dirty="0">
                <a:solidFill>
                  <a:schemeClr val="tx1"/>
                </a:solidFill>
                <a:effectLst/>
                <a:latin typeface="+mn-lt"/>
                <a:ea typeface="+mn-ea"/>
                <a:cs typeface="+mn-cs"/>
                <a:hlinkClick r:id="rId5"/>
              </a:rPr>
              <a:t>Dr. </a:t>
            </a:r>
            <a:r>
              <a:rPr lang="en-US" sz="1200" b="1" i="1" u="none" strike="noStrike" kern="1200" dirty="0" err="1">
                <a:solidFill>
                  <a:schemeClr val="tx1"/>
                </a:solidFill>
                <a:effectLst/>
                <a:latin typeface="+mn-lt"/>
                <a:ea typeface="+mn-ea"/>
                <a:cs typeface="+mn-cs"/>
                <a:hlinkClick r:id="rId5"/>
              </a:rPr>
              <a:t>Sbaitso</a:t>
            </a:r>
            <a:r>
              <a:rPr lang="en-US" sz="1200" b="0" i="0" kern="1200" dirty="0">
                <a:solidFill>
                  <a:schemeClr val="tx1"/>
                </a:solidFill>
                <a:effectLst/>
                <a:latin typeface="+mn-lt"/>
                <a:ea typeface="+mn-ea"/>
                <a:cs typeface="+mn-cs"/>
              </a:rPr>
              <a:t> is a chatbot created by Creative Labs for </a:t>
            </a:r>
            <a:r>
              <a:rPr lang="en-US" sz="1200" b="0" i="0" kern="1200" dirty="0" err="1">
                <a:solidFill>
                  <a:schemeClr val="tx1"/>
                </a:solidFill>
                <a:effectLst/>
                <a:latin typeface="+mn-lt"/>
                <a:ea typeface="+mn-ea"/>
                <a:cs typeface="+mn-cs"/>
              </a:rPr>
              <a:t>MS-Dos</a:t>
            </a:r>
            <a:r>
              <a:rPr lang="en-US" sz="1200" b="0" i="0" kern="1200" dirty="0">
                <a:solidFill>
                  <a:schemeClr val="tx1"/>
                </a:solidFill>
                <a:effectLst/>
                <a:latin typeface="+mn-lt"/>
                <a:ea typeface="+mn-ea"/>
                <a:cs typeface="+mn-cs"/>
              </a:rPr>
              <a:t> in 1992.</a:t>
            </a:r>
          </a:p>
          <a:p>
            <a:r>
              <a:rPr lang="en-US" sz="1200" b="0" i="0" kern="1200" dirty="0">
                <a:solidFill>
                  <a:schemeClr val="tx1"/>
                </a:solidFill>
                <a:effectLst/>
                <a:latin typeface="+mn-lt"/>
                <a:ea typeface="+mn-ea"/>
                <a:cs typeface="+mn-cs"/>
              </a:rPr>
              <a:t>It is one of the earliest efforts of incorporating A.I. into a chatbot and is recognized for its full voice operated chat program.</a:t>
            </a:r>
          </a:p>
          <a:p>
            <a:r>
              <a:rPr lang="en-US" sz="1200" b="0" i="0" kern="1200" dirty="0">
                <a:solidFill>
                  <a:schemeClr val="tx1"/>
                </a:solidFill>
                <a:effectLst/>
                <a:latin typeface="+mn-lt"/>
                <a:ea typeface="+mn-ea"/>
                <a:cs typeface="+mn-cs"/>
              </a:rPr>
              <a:t>The program would converse with the user as if it was a psychologist. Most of its responses were along the lines of “Why do you feel that way?” rather than any sort of complicated interaction.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A.L.I.C.E. (Artificial Linguistic Internet Computer Entity) 2001</a:t>
            </a:r>
          </a:p>
          <a:p>
            <a:r>
              <a:rPr lang="en-US" sz="1200" b="1" i="1" u="none" strike="noStrike" kern="1200" dirty="0">
                <a:solidFill>
                  <a:schemeClr val="tx1"/>
                </a:solidFill>
                <a:effectLst/>
                <a:latin typeface="+mn-lt"/>
                <a:ea typeface="+mn-ea"/>
                <a:cs typeface="+mn-cs"/>
                <a:hlinkClick r:id="rId6"/>
              </a:rPr>
              <a:t> A.L.I.C.E.</a:t>
            </a:r>
            <a:r>
              <a:rPr lang="en-US" sz="1200" b="0" i="0" kern="1200" dirty="0">
                <a:solidFill>
                  <a:schemeClr val="tx1"/>
                </a:solidFill>
                <a:effectLst/>
                <a:latin typeface="+mn-lt"/>
                <a:ea typeface="+mn-ea"/>
                <a:cs typeface="+mn-cs"/>
              </a:rPr>
              <a:t> is a universal language processing chatbot that uses heuristic pattern matching to carry conversations. In 1995, Richard Wallace pioneered the construction of ALICE. It was formerly known as </a:t>
            </a:r>
            <a:r>
              <a:rPr lang="en-US" sz="1200" b="0" i="0" kern="1200" dirty="0" err="1">
                <a:solidFill>
                  <a:schemeClr val="tx1"/>
                </a:solidFill>
                <a:effectLst/>
                <a:latin typeface="+mn-lt"/>
                <a:ea typeface="+mn-ea"/>
                <a:cs typeface="+mn-cs"/>
              </a:rPr>
              <a:t>Alicebot</a:t>
            </a:r>
            <a:r>
              <a:rPr lang="en-US" sz="1200" b="0" i="0" kern="1200" dirty="0">
                <a:solidFill>
                  <a:schemeClr val="tx1"/>
                </a:solidFill>
                <a:effectLst/>
                <a:latin typeface="+mn-lt"/>
                <a:ea typeface="+mn-ea"/>
                <a:cs typeface="+mn-cs"/>
              </a:rPr>
              <a:t> because it was first to run on a computer by the name of Alice.</a:t>
            </a:r>
          </a:p>
          <a:p>
            <a:r>
              <a:rPr lang="en-US" sz="1200" b="0" i="0" kern="1200" dirty="0">
                <a:solidFill>
                  <a:schemeClr val="tx1"/>
                </a:solidFill>
                <a:effectLst/>
                <a:latin typeface="+mn-lt"/>
                <a:ea typeface="+mn-ea"/>
                <a:cs typeface="+mn-cs"/>
              </a:rPr>
              <a:t>The program works with the XML schema known as </a:t>
            </a:r>
            <a:r>
              <a:rPr lang="en-US" sz="1200" b="1" i="1" u="none" strike="noStrike" kern="1200" dirty="0">
                <a:solidFill>
                  <a:schemeClr val="tx1"/>
                </a:solidFill>
                <a:effectLst/>
                <a:latin typeface="+mn-lt"/>
                <a:ea typeface="+mn-ea"/>
                <a:cs typeface="+mn-cs"/>
                <a:hlinkClick r:id="rId7"/>
              </a:rPr>
              <a:t>artificial intelligence markup language </a:t>
            </a:r>
            <a:r>
              <a:rPr lang="en-US" sz="1200" b="0" i="0" kern="1200" dirty="0">
                <a:solidFill>
                  <a:schemeClr val="tx1"/>
                </a:solidFill>
                <a:effectLst/>
                <a:latin typeface="+mn-lt"/>
                <a:ea typeface="+mn-ea"/>
                <a:cs typeface="+mn-cs"/>
              </a:rPr>
              <a:t>(AIML), which helps specify conversation rules. In 1998, the program was edited in Java, and in 2001 Wallace printed an AIML specification. From there, other developers drafted free and open sources of ALICE in different programming languages and a variety of foreign languages.</a:t>
            </a:r>
          </a:p>
          <a:p>
            <a:r>
              <a:rPr lang="en-US" sz="1200" b="0" i="0" kern="1200" dirty="0">
                <a:solidFill>
                  <a:schemeClr val="tx1"/>
                </a:solidFill>
                <a:effectLst/>
                <a:latin typeface="+mn-lt"/>
                <a:ea typeface="+mn-ea"/>
                <a:cs typeface="+mn-cs"/>
              </a:rPr>
              <a:t>The program simulates chatting with a real person over the Internet. Alice is a young-looking woman in human years and tells a user her age, hobbies and other fascinating facts, as well as answering to the user’s dialog.</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SmarterChild</a:t>
            </a:r>
            <a:r>
              <a:rPr lang="en-US" sz="1200" b="0" i="0" kern="1200" dirty="0">
                <a:solidFill>
                  <a:schemeClr val="tx1"/>
                </a:solidFill>
                <a:effectLst/>
                <a:latin typeface="+mn-lt"/>
                <a:ea typeface="+mn-ea"/>
                <a:cs typeface="+mn-cs"/>
              </a:rPr>
              <a:t> - 2001</a:t>
            </a:r>
          </a:p>
          <a:p>
            <a:r>
              <a:rPr lang="en-US" sz="1200" b="0" i="0" kern="1200" dirty="0">
                <a:solidFill>
                  <a:schemeClr val="tx1"/>
                </a:solidFill>
                <a:effectLst/>
                <a:latin typeface="+mn-lt"/>
                <a:ea typeface="+mn-ea"/>
                <a:cs typeface="+mn-cs"/>
              </a:rPr>
              <a:t>The </a:t>
            </a:r>
            <a:r>
              <a:rPr lang="en-US" sz="1200" b="1" i="1" u="none" strike="noStrike" kern="1200" dirty="0" err="1">
                <a:solidFill>
                  <a:schemeClr val="tx1"/>
                </a:solidFill>
                <a:effectLst/>
                <a:latin typeface="+mn-lt"/>
                <a:ea typeface="+mn-ea"/>
                <a:cs typeface="+mn-cs"/>
                <a:hlinkClick r:id="rId8"/>
              </a:rPr>
              <a:t>SmartChild</a:t>
            </a:r>
            <a:r>
              <a:rPr lang="en-US" sz="1200" b="0" i="0" kern="1200" dirty="0">
                <a:solidFill>
                  <a:schemeClr val="tx1"/>
                </a:solidFill>
                <a:effectLst/>
                <a:latin typeface="+mn-lt"/>
                <a:ea typeface="+mn-ea"/>
                <a:cs typeface="+mn-cs"/>
              </a:rPr>
              <a:t> was in many ways a precursor of Siri and was developed in 2001.</a:t>
            </a:r>
          </a:p>
          <a:p>
            <a:r>
              <a:rPr lang="en-US" sz="1200" b="0" i="0" kern="1200" dirty="0">
                <a:solidFill>
                  <a:schemeClr val="tx1"/>
                </a:solidFill>
                <a:effectLst/>
                <a:latin typeface="+mn-lt"/>
                <a:ea typeface="+mn-ea"/>
                <a:cs typeface="+mn-cs"/>
              </a:rPr>
              <a:t>The chatbot was available on AOL IM and MSN Messenger with the strength to carry out fun conversations with quick data access to other services.</a:t>
            </a:r>
          </a:p>
          <a:p>
            <a:r>
              <a:rPr lang="en-US" sz="1200" b="0" i="0" kern="1200" dirty="0">
                <a:solidFill>
                  <a:schemeClr val="tx1"/>
                </a:solidFill>
                <a:effectLst/>
                <a:latin typeface="+mn-lt"/>
                <a:ea typeface="+mn-ea"/>
                <a:cs typeface="+mn-cs"/>
              </a:rPr>
              <a:t>It suits Microsoft also built its own </a:t>
            </a:r>
            <a:r>
              <a:rPr lang="en-US" sz="1200" b="0" i="0" kern="1200" dirty="0" err="1">
                <a:solidFill>
                  <a:schemeClr val="tx1"/>
                </a:solidFill>
                <a:effectLst/>
                <a:latin typeface="+mn-lt"/>
                <a:ea typeface="+mn-ea"/>
                <a:cs typeface="+mn-cs"/>
              </a:rPr>
              <a:t>SmarterChild</a:t>
            </a:r>
            <a:r>
              <a:rPr lang="en-US" sz="1200" b="0" i="0" kern="1200" dirty="0">
                <a:solidFill>
                  <a:schemeClr val="tx1"/>
                </a:solidFill>
                <a:effectLst/>
                <a:latin typeface="+mn-lt"/>
                <a:ea typeface="+mn-ea"/>
                <a:cs typeface="+mn-cs"/>
              </a:rPr>
              <a:t>, years later after most people stopped using AIM which targeted 18- to 24-year-olds in the U.S. the account suites particular conversation</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Cleverbot</a:t>
            </a:r>
            <a:r>
              <a:rPr lang="en-US" sz="1200" b="0" i="0" kern="1200" dirty="0">
                <a:solidFill>
                  <a:schemeClr val="tx1"/>
                </a:solidFill>
                <a:effectLst/>
                <a:latin typeface="+mn-lt"/>
                <a:ea typeface="+mn-ea"/>
                <a:cs typeface="+mn-cs"/>
              </a:rPr>
              <a:t>  - 2008</a:t>
            </a:r>
          </a:p>
          <a:p>
            <a:r>
              <a:rPr lang="en-US" sz="1200" b="0" i="0" kern="1200" dirty="0" err="1">
                <a:solidFill>
                  <a:schemeClr val="tx1"/>
                </a:solidFill>
                <a:effectLst/>
                <a:latin typeface="+mn-lt"/>
                <a:ea typeface="+mn-ea"/>
                <a:cs typeface="+mn-cs"/>
              </a:rPr>
              <a:t>Cleverbot</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9" tooltip="Chatterbot"/>
              </a:rPr>
              <a:t>chatterbot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0" tooltip="Web application"/>
              </a:rPr>
              <a:t>web application</a:t>
            </a:r>
            <a:r>
              <a:rPr lang="en-US" sz="1200" b="0" i="0" kern="1200" dirty="0">
                <a:solidFill>
                  <a:schemeClr val="tx1"/>
                </a:solidFill>
                <a:effectLst/>
                <a:latin typeface="+mn-lt"/>
                <a:ea typeface="+mn-ea"/>
                <a:cs typeface="+mn-cs"/>
              </a:rPr>
              <a:t>. It was created by British </a:t>
            </a:r>
            <a:r>
              <a:rPr lang="en-US" sz="1200" b="0" i="0" u="none" strike="noStrike" kern="1200" dirty="0">
                <a:solidFill>
                  <a:schemeClr val="tx1"/>
                </a:solidFill>
                <a:effectLst/>
                <a:latin typeface="+mn-lt"/>
                <a:ea typeface="+mn-ea"/>
                <a:cs typeface="+mn-cs"/>
                <a:hlinkClick r:id="rId11" tooltip="AI"/>
              </a:rPr>
              <a:t>AI</a:t>
            </a:r>
            <a:r>
              <a:rPr lang="en-US" sz="1200" b="0" i="0" kern="1200" dirty="0">
                <a:solidFill>
                  <a:schemeClr val="tx1"/>
                </a:solidFill>
                <a:effectLst/>
                <a:latin typeface="+mn-lt"/>
                <a:ea typeface="+mn-ea"/>
                <a:cs typeface="+mn-cs"/>
              </a:rPr>
              <a:t> scientist </a:t>
            </a:r>
            <a:r>
              <a:rPr lang="en-US" sz="1200" b="0" i="0" u="none" strike="noStrike" kern="1200" dirty="0">
                <a:solidFill>
                  <a:schemeClr val="tx1"/>
                </a:solidFill>
                <a:effectLst/>
                <a:latin typeface="+mn-lt"/>
                <a:ea typeface="+mn-ea"/>
                <a:cs typeface="+mn-cs"/>
                <a:hlinkClick r:id="rId12" tooltip="Rollo Carpenter"/>
              </a:rPr>
              <a:t>Rollo Carpenter</a:t>
            </a:r>
            <a:r>
              <a:rPr lang="en-US" sz="1200" b="0" i="0" kern="1200" dirty="0">
                <a:solidFill>
                  <a:schemeClr val="tx1"/>
                </a:solidFill>
                <a:effectLst/>
                <a:latin typeface="+mn-lt"/>
                <a:ea typeface="+mn-ea"/>
                <a:cs typeface="+mn-cs"/>
              </a:rPr>
              <a:t> and launched in October 2008. It was preceded by </a:t>
            </a:r>
            <a:r>
              <a:rPr lang="en-US" sz="1200" b="0" i="0" u="none" strike="noStrike" kern="1200" dirty="0" err="1">
                <a:solidFill>
                  <a:schemeClr val="tx1"/>
                </a:solidFill>
                <a:effectLst/>
                <a:latin typeface="+mn-lt"/>
                <a:ea typeface="+mn-ea"/>
                <a:cs typeface="+mn-cs"/>
                <a:hlinkClick r:id="rId4" tooltip="Jabberwacky"/>
              </a:rPr>
              <a:t>Jabberwacky</a:t>
            </a:r>
            <a:r>
              <a:rPr lang="en-US" sz="1200" b="0" i="0" kern="1200" dirty="0">
                <a:solidFill>
                  <a:schemeClr val="tx1"/>
                </a:solidFill>
                <a:effectLst/>
                <a:latin typeface="+mn-lt"/>
                <a:ea typeface="+mn-ea"/>
                <a:cs typeface="+mn-cs"/>
              </a:rPr>
              <a:t>, a chatbot project that began in 1988 and went online in 1997.</a:t>
            </a:r>
            <a:r>
              <a:rPr lang="en-US" sz="1200" b="0" i="0" u="none" strike="noStrike" kern="1200" baseline="30000" dirty="0">
                <a:solidFill>
                  <a:schemeClr val="tx1"/>
                </a:solidFill>
                <a:effectLst/>
                <a:latin typeface="+mn-lt"/>
                <a:ea typeface="+mn-ea"/>
                <a:cs typeface="+mn-cs"/>
                <a:hlinkClick r:id="rId13"/>
              </a:rPr>
              <a:t>[1]</a:t>
            </a:r>
            <a:r>
              <a:rPr lang="en-US" sz="1200" b="0" i="0" kern="1200" dirty="0">
                <a:solidFill>
                  <a:schemeClr val="tx1"/>
                </a:solidFill>
                <a:effectLst/>
                <a:latin typeface="+mn-lt"/>
                <a:ea typeface="+mn-ea"/>
                <a:cs typeface="+mn-cs"/>
              </a:rPr>
              <a:t> In its first decade, </a:t>
            </a:r>
            <a:r>
              <a:rPr lang="en-US" sz="1200" b="0" i="0" kern="1200" dirty="0" err="1">
                <a:solidFill>
                  <a:schemeClr val="tx1"/>
                </a:solidFill>
                <a:effectLst/>
                <a:latin typeface="+mn-lt"/>
                <a:ea typeface="+mn-ea"/>
                <a:cs typeface="+mn-cs"/>
              </a:rPr>
              <a:t>Cleverbot</a:t>
            </a:r>
            <a:r>
              <a:rPr lang="en-US" sz="1200" b="0" i="0" kern="1200" dirty="0">
                <a:solidFill>
                  <a:schemeClr val="tx1"/>
                </a:solidFill>
                <a:effectLst/>
                <a:latin typeface="+mn-lt"/>
                <a:ea typeface="+mn-ea"/>
                <a:cs typeface="+mn-cs"/>
              </a:rPr>
              <a:t> held several thousand conversations with Carpenter and his associates. Feeback loops were the main algos here.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Siri 2010 followed by Alexa &amp; Cortana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ChatGPT in 2021</a:t>
            </a:r>
          </a:p>
          <a:p>
            <a:r>
              <a:rPr lang="en-US" sz="1200" b="0" i="0" kern="1200" dirty="0">
                <a:solidFill>
                  <a:schemeClr val="tx1"/>
                </a:solidFill>
                <a:effectLst/>
                <a:latin typeface="+mn-lt"/>
                <a:ea typeface="+mn-ea"/>
                <a:cs typeface="+mn-cs"/>
              </a:rPr>
              <a:t>*******************************</a:t>
            </a:r>
          </a:p>
        </p:txBody>
      </p:sp>
      <p:sp>
        <p:nvSpPr>
          <p:cNvPr id="4" name="Slide Number Placeholder 3">
            <a:extLst>
              <a:ext uri="{FF2B5EF4-FFF2-40B4-BE49-F238E27FC236}">
                <a16:creationId xmlns:a16="http://schemas.microsoft.com/office/drawing/2014/main" id="{BD036CE4-570C-E01E-5E1A-CF78309C1F0C}"/>
              </a:ext>
            </a:extLst>
          </p:cNvPr>
          <p:cNvSpPr>
            <a:spLocks noGrp="1"/>
          </p:cNvSpPr>
          <p:nvPr>
            <p:ph type="sldNum" sz="quarter" idx="5"/>
          </p:nvPr>
        </p:nvSpPr>
        <p:spPr/>
        <p:txBody>
          <a:bodyPr/>
          <a:lstStyle/>
          <a:p>
            <a:fld id="{F4953C5E-CAD2-46AE-BEEB-9E7C6430E19A}" type="slidenum">
              <a:rPr lang="LID4096" smtClean="0"/>
              <a:t>23</a:t>
            </a:fld>
            <a:endParaRPr lang="LID4096"/>
          </a:p>
        </p:txBody>
      </p:sp>
    </p:spTree>
    <p:extLst>
      <p:ext uri="{BB962C8B-B14F-4D97-AF65-F5344CB8AC3E}">
        <p14:creationId xmlns:p14="http://schemas.microsoft.com/office/powerpoint/2010/main" val="2786815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D9089-1CAC-677F-8B50-541AF33239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8B52C-66C0-CCAF-B4A7-329770E24E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D52E34-14C0-F629-46A3-8777A0FE55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AI effect</a:t>
            </a:r>
            <a:r>
              <a:rPr lang="en-US" dirty="0"/>
              <a:t>: The AI effect refers to </a:t>
            </a:r>
            <a:r>
              <a:rPr lang="en-US" b="1" dirty="0"/>
              <a:t>the tendency for people to no longer consider a technology "true AI" once it becomes widely understood or commonplace</a:t>
            </a:r>
            <a:r>
              <a:rPr lang="en-US" dirty="0"/>
              <a:t>. Essentially, as soon as an AI system solves a problem successfully, that problem is often seen as just a regular computer task rather than artificial intelligence. </a:t>
            </a:r>
            <a:r>
              <a:rPr lang="en-US" i="1" dirty="0"/>
              <a:t>This shifting perception makes defining AI challenging because the very definition of AI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LID4096" dirty="0"/>
          </a:p>
        </p:txBody>
      </p:sp>
      <p:sp>
        <p:nvSpPr>
          <p:cNvPr id="4" name="Slide Number Placeholder 3">
            <a:extLst>
              <a:ext uri="{FF2B5EF4-FFF2-40B4-BE49-F238E27FC236}">
                <a16:creationId xmlns:a16="http://schemas.microsoft.com/office/drawing/2014/main" id="{2676F64D-765F-3536-C671-84D46A8CC962}"/>
              </a:ext>
            </a:extLst>
          </p:cNvPr>
          <p:cNvSpPr>
            <a:spLocks noGrp="1"/>
          </p:cNvSpPr>
          <p:nvPr>
            <p:ph type="sldNum" sz="quarter" idx="5"/>
          </p:nvPr>
        </p:nvSpPr>
        <p:spPr/>
        <p:txBody>
          <a:bodyPr/>
          <a:lstStyle/>
          <a:p>
            <a:fld id="{F4953C5E-CAD2-46AE-BEEB-9E7C6430E19A}" type="slidenum">
              <a:rPr lang="LID4096" smtClean="0"/>
              <a:t>24</a:t>
            </a:fld>
            <a:endParaRPr lang="LID4096"/>
          </a:p>
        </p:txBody>
      </p:sp>
    </p:spTree>
    <p:extLst>
      <p:ext uri="{BB962C8B-B14F-4D97-AF65-F5344CB8AC3E}">
        <p14:creationId xmlns:p14="http://schemas.microsoft.com/office/powerpoint/2010/main" val="2243315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FF840-638C-E9CD-9997-C06286788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5A43E5-637F-646F-F91E-8BC0F302A6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1C97D4-6BE5-AE72-C484-B2B2C81071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AI effect</a:t>
            </a:r>
            <a:r>
              <a:rPr lang="en-US" dirty="0"/>
              <a:t>: The AI effect refers to </a:t>
            </a:r>
            <a:r>
              <a:rPr lang="en-US" b="1" dirty="0"/>
              <a:t>the tendency for people to no longer consider a technology "true AI" once it becomes widely understood or commonplace</a:t>
            </a:r>
            <a:r>
              <a:rPr lang="en-US" dirty="0"/>
              <a:t>. Essentially, as soon as an AI system solves a problem successfully, that problem is often seen as just a regular computer task rather than artificial intelligence. </a:t>
            </a:r>
            <a:r>
              <a:rPr lang="en-US" i="1" dirty="0"/>
              <a:t>This shifting perception makes defining AI challenging because the very definition of AI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https://en.wikipedia.org/wiki/AI_effect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https://www.researchgate.net/publication/334539401_A_Brief_History_of_Artificial_Intelligence_On_the_Past_Present_and_Future_of_Artificial_Intelligence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LID4096" dirty="0"/>
          </a:p>
        </p:txBody>
      </p:sp>
      <p:sp>
        <p:nvSpPr>
          <p:cNvPr id="4" name="Slide Number Placeholder 3">
            <a:extLst>
              <a:ext uri="{FF2B5EF4-FFF2-40B4-BE49-F238E27FC236}">
                <a16:creationId xmlns:a16="http://schemas.microsoft.com/office/drawing/2014/main" id="{16C855BB-FE12-30DA-3326-BA061AB01DDC}"/>
              </a:ext>
            </a:extLst>
          </p:cNvPr>
          <p:cNvSpPr>
            <a:spLocks noGrp="1"/>
          </p:cNvSpPr>
          <p:nvPr>
            <p:ph type="sldNum" sz="quarter" idx="5"/>
          </p:nvPr>
        </p:nvSpPr>
        <p:spPr/>
        <p:txBody>
          <a:bodyPr/>
          <a:lstStyle/>
          <a:p>
            <a:fld id="{F4953C5E-CAD2-46AE-BEEB-9E7C6430E19A}" type="slidenum">
              <a:rPr lang="LID4096" smtClean="0"/>
              <a:t>25</a:t>
            </a:fld>
            <a:endParaRPr lang="LID4096"/>
          </a:p>
        </p:txBody>
      </p:sp>
    </p:spTree>
    <p:extLst>
      <p:ext uri="{BB962C8B-B14F-4D97-AF65-F5344CB8AC3E}">
        <p14:creationId xmlns:p14="http://schemas.microsoft.com/office/powerpoint/2010/main" val="3597940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IBM's chess-playing computer Deep Blue </a:t>
            </a:r>
            <a:r>
              <a:rPr lang="en-US" sz="1200" b="0" i="0" u="none" strike="noStrike" kern="1200" dirty="0">
                <a:solidFill>
                  <a:schemeClr val="tx1"/>
                </a:solidFill>
                <a:effectLst/>
                <a:latin typeface="+mn-lt"/>
                <a:ea typeface="+mn-ea"/>
                <a:cs typeface="+mn-cs"/>
              </a:rPr>
              <a:t>defeated Kasparov in 1997</a:t>
            </a:r>
            <a:r>
              <a:rPr lang="en-US" sz="1200" b="0" i="0" kern="1200" dirty="0">
                <a:solidFill>
                  <a:schemeClr val="tx1"/>
                </a:solidFill>
                <a:effectLst/>
                <a:latin typeface="+mn-lt"/>
                <a:ea typeface="+mn-ea"/>
                <a:cs typeface="+mn-cs"/>
              </a:rPr>
              <a:t>, there were complains that Deep Blue had only used "brute force methods" and it wasn't real intelligence.</a:t>
            </a:r>
            <a:r>
              <a:rPr lang="en-US" sz="1200" b="0" i="0" u="none" strike="noStrike"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Notably, it was John McCarthy </a:t>
            </a:r>
            <a:r>
              <a:rPr lang="en-US" sz="1200" b="0" i="0" u="none" strike="noStrike" kern="1200" dirty="0">
                <a:solidFill>
                  <a:schemeClr val="tx1"/>
                </a:solidFill>
                <a:effectLst/>
                <a:latin typeface="+mn-lt"/>
                <a:ea typeface="+mn-ea"/>
                <a:cs typeface="+mn-cs"/>
              </a:rPr>
              <a:t>who complained.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Alphago</a:t>
            </a:r>
            <a:r>
              <a:rPr lang="en-US" sz="1200" b="0" i="0" u="none" strike="noStrike" kern="1200" dirty="0">
                <a:solidFill>
                  <a:schemeClr val="tx1"/>
                </a:solidFill>
                <a:effectLst/>
                <a:latin typeface="+mn-lt"/>
                <a:ea typeface="+mn-ea"/>
                <a:cs typeface="+mn-cs"/>
              </a:rPr>
              <a:t> beat Sedol in 2016 – and barely a blip on the news.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Additionally, McCarthy would also criticize how widespread the AI effect is by saying "As soon as it works, no one calls it AI anymore“. However, he thought Deep Blue wasn’t a good example of AI – demonstrating even someone widely regarded as “The father of AI” is swayed by the AI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https://en.wikipedia.org/wiki/Michael_Kearns_(computer_scientist)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Michael Kearns </a:t>
            </a:r>
            <a:r>
              <a:rPr lang="en-US" sz="1200" b="0" i="0" kern="1200" dirty="0">
                <a:solidFill>
                  <a:schemeClr val="tx1"/>
                </a:solidFill>
                <a:effectLst/>
                <a:latin typeface="+mn-lt"/>
                <a:ea typeface="+mn-ea"/>
                <a:cs typeface="+mn-cs"/>
              </a:rPr>
              <a:t>suggests that "people subconsciously are trying to preserve for themselves some special role in the universe". By discounting artificial intelligence people can continue to feel unique and special. Kearns argues that the change in perception known as the AI effect can be traced to the </a:t>
            </a:r>
            <a:r>
              <a:rPr lang="en-US" sz="1200" b="0" i="1" kern="1200" dirty="0">
                <a:solidFill>
                  <a:schemeClr val="tx1"/>
                </a:solidFill>
                <a:effectLst/>
                <a:latin typeface="+mn-lt"/>
                <a:ea typeface="+mn-ea"/>
                <a:cs typeface="+mn-cs"/>
              </a:rPr>
              <a:t>mystery</a:t>
            </a:r>
            <a:r>
              <a:rPr lang="en-US" sz="1200" b="0" i="0" kern="1200" dirty="0">
                <a:solidFill>
                  <a:schemeClr val="tx1"/>
                </a:solidFill>
                <a:effectLst/>
                <a:latin typeface="+mn-lt"/>
                <a:ea typeface="+mn-ea"/>
                <a:cs typeface="+mn-cs"/>
              </a:rPr>
              <a:t> being removed from the system.</a:t>
            </a:r>
            <a:endParaRPr lang="en-US" dirty="0"/>
          </a:p>
          <a:p>
            <a:endParaRPr lang="en-US" b="0" dirty="0"/>
          </a:p>
        </p:txBody>
      </p:sp>
      <p:sp>
        <p:nvSpPr>
          <p:cNvPr id="4" name="Slide Number Placeholder 3"/>
          <p:cNvSpPr>
            <a:spLocks noGrp="1"/>
          </p:cNvSpPr>
          <p:nvPr>
            <p:ph type="sldNum" sz="quarter" idx="5"/>
          </p:nvPr>
        </p:nvSpPr>
        <p:spPr/>
        <p:txBody>
          <a:bodyPr/>
          <a:lstStyle/>
          <a:p>
            <a:fld id="{F4953C5E-CAD2-46AE-BEEB-9E7C6430E19A}" type="slidenum">
              <a:rPr lang="LID4096" smtClean="0"/>
              <a:t>26</a:t>
            </a:fld>
            <a:endParaRPr lang="LID4096"/>
          </a:p>
        </p:txBody>
      </p:sp>
    </p:spTree>
    <p:extLst>
      <p:ext uri="{BB962C8B-B14F-4D97-AF65-F5344CB8AC3E}">
        <p14:creationId xmlns:p14="http://schemas.microsoft.com/office/powerpoint/2010/main" val="12146619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4953C5E-CAD2-46AE-BEEB-9E7C6430E19A}" type="slidenum">
              <a:rPr lang="LID4096" smtClean="0"/>
              <a:t>27</a:t>
            </a:fld>
            <a:endParaRPr lang="LID4096"/>
          </a:p>
        </p:txBody>
      </p:sp>
    </p:spTree>
    <p:extLst>
      <p:ext uri="{BB962C8B-B14F-4D97-AF65-F5344CB8AC3E}">
        <p14:creationId xmlns:p14="http://schemas.microsoft.com/office/powerpoint/2010/main" val="3751509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https://www.youtube.com/watch?v=5PygDf6E94o&amp;ab_channel=BASICthinking </a:t>
            </a:r>
            <a:endParaRPr lang="LID4096" dirty="0"/>
          </a:p>
        </p:txBody>
      </p:sp>
      <p:sp>
        <p:nvSpPr>
          <p:cNvPr id="4" name="Slide Number Placeholder 3"/>
          <p:cNvSpPr>
            <a:spLocks noGrp="1"/>
          </p:cNvSpPr>
          <p:nvPr>
            <p:ph type="sldNum" sz="quarter" idx="5"/>
          </p:nvPr>
        </p:nvSpPr>
        <p:spPr/>
        <p:txBody>
          <a:bodyPr/>
          <a:lstStyle/>
          <a:p>
            <a:fld id="{F4953C5E-CAD2-46AE-BEEB-9E7C6430E19A}" type="slidenum">
              <a:rPr lang="LID4096" smtClean="0"/>
              <a:t>28</a:t>
            </a:fld>
            <a:endParaRPr lang="LID4096"/>
          </a:p>
        </p:txBody>
      </p:sp>
    </p:spTree>
    <p:extLst>
      <p:ext uri="{BB962C8B-B14F-4D97-AF65-F5344CB8AC3E}">
        <p14:creationId xmlns:p14="http://schemas.microsoft.com/office/powerpoint/2010/main" val="266154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Exploring Artificial Intelligence on your Commodore 64.pdf</a:t>
            </a:r>
            <a:endParaRPr lang="en-US" dirty="0">
              <a:hlinkClick r:id="rId4"/>
            </a:endParaRPr>
          </a:p>
          <a:p>
            <a:r>
              <a:rPr lang="en-US" dirty="0">
                <a:hlinkClick r:id="rId4"/>
              </a:rPr>
              <a:t>Artificial intelligence on the Commodore 64 : make your micro think : Brain, Keith : Free Download, Borrow, and Streaming : Internet Archive</a:t>
            </a:r>
            <a:endParaRPr lang="en-US" dirty="0"/>
          </a:p>
          <a:p>
            <a:endParaRPr lang="en-US" dirty="0"/>
          </a:p>
          <a:p>
            <a:r>
              <a:rPr lang="en-US" dirty="0"/>
              <a:t>Tim Hartnell also wrote “Exploring AI” books for the Sinclair QL, the (ZX) Spectrum, IBM PC, and Apple II</a:t>
            </a:r>
            <a:endParaRPr lang="de-DE" dirty="0"/>
          </a:p>
        </p:txBody>
      </p:sp>
      <p:sp>
        <p:nvSpPr>
          <p:cNvPr id="4" name="Slide Number Placeholder 3"/>
          <p:cNvSpPr>
            <a:spLocks noGrp="1"/>
          </p:cNvSpPr>
          <p:nvPr>
            <p:ph type="sldNum" sz="quarter" idx="5"/>
          </p:nvPr>
        </p:nvSpPr>
        <p:spPr/>
        <p:txBody>
          <a:bodyPr/>
          <a:lstStyle/>
          <a:p>
            <a:fld id="{F4953C5E-CAD2-46AE-BEEB-9E7C6430E19A}" type="slidenum">
              <a:rPr lang="LID4096" smtClean="0"/>
              <a:t>3</a:t>
            </a:fld>
            <a:endParaRPr lang="LID4096"/>
          </a:p>
        </p:txBody>
      </p:sp>
    </p:spTree>
    <p:extLst>
      <p:ext uri="{BB962C8B-B14F-4D97-AF65-F5344CB8AC3E}">
        <p14:creationId xmlns:p14="http://schemas.microsoft.com/office/powerpoint/2010/main" val="32601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39D6A-DD94-C3E9-4904-62B08B84B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C9EE46-6441-C562-8C02-B7FA9BF0B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4A30E2-C144-CCBB-F526-697AD28E30FE}"/>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During the era of Bill Gates saying he’s striving to get a </a:t>
            </a:r>
            <a:r>
              <a:rPr lang="en-US" b="0" dirty="0"/>
              <a:t>“</a:t>
            </a:r>
            <a:r>
              <a:rPr lang="en-US" sz="1200" b="0" i="0" kern="1200" dirty="0">
                <a:solidFill>
                  <a:schemeClr val="tx1"/>
                </a:solidFill>
                <a:effectLst/>
                <a:latin typeface="+mn-lt"/>
                <a:ea typeface="+mn-ea"/>
                <a:cs typeface="+mn-cs"/>
              </a:rPr>
              <a:t>computer on every desk and in every home”</a:t>
            </a: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1985 there were no data centers; though we did have mainframes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Personal home computers like the C64 had 64K of RAM and a 1Mhz processor (yes K not Gb MHz not GHz) and NO HARD DRIVE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Therefore, not all algorithms could do what they do today.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if they had enough or infinite time, storage space, and/or resources, some very well could.</a:t>
            </a:r>
          </a:p>
        </p:txBody>
      </p:sp>
      <p:sp>
        <p:nvSpPr>
          <p:cNvPr id="4" name="Slide Number Placeholder 3">
            <a:extLst>
              <a:ext uri="{FF2B5EF4-FFF2-40B4-BE49-F238E27FC236}">
                <a16:creationId xmlns:a16="http://schemas.microsoft.com/office/drawing/2014/main" id="{AE3AD468-05B4-48B5-E2B3-A6C483FFC339}"/>
              </a:ext>
            </a:extLst>
          </p:cNvPr>
          <p:cNvSpPr>
            <a:spLocks noGrp="1"/>
          </p:cNvSpPr>
          <p:nvPr>
            <p:ph type="sldNum" sz="quarter" idx="5"/>
          </p:nvPr>
        </p:nvSpPr>
        <p:spPr/>
        <p:txBody>
          <a:bodyPr/>
          <a:lstStyle/>
          <a:p>
            <a:fld id="{F4953C5E-CAD2-46AE-BEEB-9E7C6430E19A}" type="slidenum">
              <a:rPr lang="LID4096" smtClean="0"/>
              <a:t>4</a:t>
            </a:fld>
            <a:endParaRPr lang="LID4096"/>
          </a:p>
        </p:txBody>
      </p:sp>
    </p:spTree>
    <p:extLst>
      <p:ext uri="{BB962C8B-B14F-4D97-AF65-F5344CB8AC3E}">
        <p14:creationId xmlns:p14="http://schemas.microsoft.com/office/powerpoint/2010/main" val="475216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LLMs aren’t the only thing that is AI – Far from it!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 “large language model” doesn’t sound as appealing or </a:t>
            </a:r>
            <a:r>
              <a:rPr lang="en-US" sz="2000" dirty="0" err="1"/>
              <a:t>SciFi</a:t>
            </a:r>
            <a:r>
              <a:rPr lang="en-US" sz="2000" dirty="0"/>
              <a:t>-y as “artificial intelligence”.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AI is a broad category of software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It includes LLMs, Expert systems, robotics, and others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t>It’s not new. </a:t>
            </a:r>
            <a:r>
              <a:rPr lang="en-US" sz="2000" dirty="0"/>
              <a:t>AI has been in many products for decades now. (autocorrect, navigation, robotics, </a:t>
            </a:r>
            <a:r>
              <a:rPr lang="en-US" sz="2000" dirty="0" err="1"/>
              <a:t>etc</a:t>
            </a:r>
            <a:r>
              <a:rPr lang="en-US" sz="200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t>There aren’t necessarily direct lines from the programs in this talk straight to modern AI algorithms.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t>Some have conceptually influenced, and others do actually use these same algorithms </a:t>
            </a:r>
            <a:r>
              <a:rPr lang="en-US" sz="2000" b="1" i="1" dirty="0"/>
              <a:t>in part</a:t>
            </a:r>
            <a:r>
              <a:rPr lang="en-US" sz="2000" b="1" dirty="0"/>
              <a:t>.</a:t>
            </a:r>
          </a:p>
        </p:txBody>
      </p:sp>
      <p:sp>
        <p:nvSpPr>
          <p:cNvPr id="4" name="Slide Number Placeholder 3"/>
          <p:cNvSpPr>
            <a:spLocks noGrp="1"/>
          </p:cNvSpPr>
          <p:nvPr>
            <p:ph type="sldNum" sz="quarter" idx="5"/>
          </p:nvPr>
        </p:nvSpPr>
        <p:spPr/>
        <p:txBody>
          <a:bodyPr/>
          <a:lstStyle/>
          <a:p>
            <a:fld id="{F4953C5E-CAD2-46AE-BEEB-9E7C6430E19A}" type="slidenum">
              <a:rPr lang="LID4096" smtClean="0"/>
              <a:t>5</a:t>
            </a:fld>
            <a:endParaRPr lang="LID4096"/>
          </a:p>
        </p:txBody>
      </p:sp>
    </p:spTree>
    <p:extLst>
      <p:ext uri="{BB962C8B-B14F-4D97-AF65-F5344CB8AC3E}">
        <p14:creationId xmlns:p14="http://schemas.microsoft.com/office/powerpoint/2010/main" val="113089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B855F-C0C6-7E12-F390-5FEF8B9388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D8FF0-C142-4699-0FBF-711DA645F4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3D631F-1964-A84E-B410-4CC27610AB5F}"/>
              </a:ext>
            </a:extLst>
          </p:cNvPr>
          <p:cNvSpPr>
            <a:spLocks noGrp="1"/>
          </p:cNvSpPr>
          <p:nvPr>
            <p:ph type="body" idx="1"/>
          </p:nvPr>
        </p:nvSpPr>
        <p:spPr/>
        <p:txBody>
          <a:bodyPr/>
          <a:lstStyle/>
          <a:p>
            <a:endParaRPr lang="LID4096" dirty="0"/>
          </a:p>
        </p:txBody>
      </p:sp>
      <p:sp>
        <p:nvSpPr>
          <p:cNvPr id="4" name="Slide Number Placeholder 3">
            <a:extLst>
              <a:ext uri="{FF2B5EF4-FFF2-40B4-BE49-F238E27FC236}">
                <a16:creationId xmlns:a16="http://schemas.microsoft.com/office/drawing/2014/main" id="{20EAB960-9C1F-840A-62E7-E114627ED6E6}"/>
              </a:ext>
            </a:extLst>
          </p:cNvPr>
          <p:cNvSpPr>
            <a:spLocks noGrp="1"/>
          </p:cNvSpPr>
          <p:nvPr>
            <p:ph type="sldNum" sz="quarter" idx="5"/>
          </p:nvPr>
        </p:nvSpPr>
        <p:spPr/>
        <p:txBody>
          <a:bodyPr/>
          <a:lstStyle/>
          <a:p>
            <a:fld id="{F4953C5E-CAD2-46AE-BEEB-9E7C6430E19A}" type="slidenum">
              <a:rPr lang="LID4096" smtClean="0"/>
              <a:t>6</a:t>
            </a:fld>
            <a:endParaRPr lang="LID4096"/>
          </a:p>
        </p:txBody>
      </p:sp>
    </p:spTree>
    <p:extLst>
      <p:ext uri="{BB962C8B-B14F-4D97-AF65-F5344CB8AC3E}">
        <p14:creationId xmlns:p14="http://schemas.microsoft.com/office/powerpoint/2010/main" val="3881352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Emotions are a core part of human intelligence and machines simply do not possess them.</a:t>
            </a:r>
          </a:p>
          <a:p>
            <a:endParaRPr lang="LID4096" dirty="0"/>
          </a:p>
        </p:txBody>
      </p:sp>
      <p:sp>
        <p:nvSpPr>
          <p:cNvPr id="4" name="Slide Number Placeholder 3"/>
          <p:cNvSpPr>
            <a:spLocks noGrp="1"/>
          </p:cNvSpPr>
          <p:nvPr>
            <p:ph type="sldNum" sz="quarter" idx="5"/>
          </p:nvPr>
        </p:nvSpPr>
        <p:spPr/>
        <p:txBody>
          <a:bodyPr/>
          <a:lstStyle/>
          <a:p>
            <a:fld id="{F4953C5E-CAD2-46AE-BEEB-9E7C6430E19A}" type="slidenum">
              <a:rPr lang="LID4096" smtClean="0"/>
              <a:t>7</a:t>
            </a:fld>
            <a:endParaRPr lang="LID4096"/>
          </a:p>
        </p:txBody>
      </p:sp>
    </p:spTree>
    <p:extLst>
      <p:ext uri="{BB962C8B-B14F-4D97-AF65-F5344CB8AC3E}">
        <p14:creationId xmlns:p14="http://schemas.microsoft.com/office/powerpoint/2010/main" val="565739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1377C-E1C6-4D5A-2CFF-404798D1E7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D3171-E12C-014C-089F-3957091869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295E39-0354-EDB4-E538-A99E1D7F3DDA}"/>
              </a:ext>
            </a:extLst>
          </p:cNvPr>
          <p:cNvSpPr>
            <a:spLocks noGrp="1"/>
          </p:cNvSpPr>
          <p:nvPr>
            <p:ph type="body" idx="1"/>
          </p:nvPr>
        </p:nvSpPr>
        <p:spPr/>
        <p:txBody>
          <a:bodyPr/>
          <a:lstStyle/>
          <a:p>
            <a:r>
              <a:rPr lang="en-US" dirty="0"/>
              <a:t>These rules are called “algorithms”</a:t>
            </a:r>
            <a:endParaRPr lang="LID4096" dirty="0"/>
          </a:p>
        </p:txBody>
      </p:sp>
      <p:sp>
        <p:nvSpPr>
          <p:cNvPr id="4" name="Slide Number Placeholder 3">
            <a:extLst>
              <a:ext uri="{FF2B5EF4-FFF2-40B4-BE49-F238E27FC236}">
                <a16:creationId xmlns:a16="http://schemas.microsoft.com/office/drawing/2014/main" id="{34AB5F52-5963-F81F-3DB1-ABDB2CCD83FB}"/>
              </a:ext>
            </a:extLst>
          </p:cNvPr>
          <p:cNvSpPr>
            <a:spLocks noGrp="1"/>
          </p:cNvSpPr>
          <p:nvPr>
            <p:ph type="sldNum" sz="quarter" idx="5"/>
          </p:nvPr>
        </p:nvSpPr>
        <p:spPr/>
        <p:txBody>
          <a:bodyPr/>
          <a:lstStyle/>
          <a:p>
            <a:fld id="{F4953C5E-CAD2-46AE-BEEB-9E7C6430E19A}" type="slidenum">
              <a:rPr lang="LID4096" smtClean="0"/>
              <a:t>8</a:t>
            </a:fld>
            <a:endParaRPr lang="LID4096"/>
          </a:p>
        </p:txBody>
      </p:sp>
    </p:spTree>
    <p:extLst>
      <p:ext uri="{BB962C8B-B14F-4D97-AF65-F5344CB8AC3E}">
        <p14:creationId xmlns:p14="http://schemas.microsoft.com/office/powerpoint/2010/main" val="2968524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Machine Learning (ML):</a:t>
            </a:r>
            <a:r>
              <a:rPr lang="en-US" dirty="0"/>
              <a:t> Algorithms that learn from data (supervised, unsupervised, reinforcement learning).</a:t>
            </a:r>
          </a:p>
          <a:p>
            <a:r>
              <a:rPr lang="en-US" b="1" dirty="0"/>
              <a:t>Deep Learning:</a:t>
            </a:r>
            <a:r>
              <a:rPr lang="en-US" dirty="0"/>
              <a:t> Neural networks with many layers, powering vision, speech, and NLP systems.</a:t>
            </a:r>
          </a:p>
          <a:p>
            <a:r>
              <a:rPr lang="en-US" b="1" dirty="0"/>
              <a:t>Natural Language Processing (NLP):</a:t>
            </a:r>
            <a:r>
              <a:rPr lang="en-US" dirty="0"/>
              <a:t> Understanding and generating human language (chatbots, translation, sentiment analysis).</a:t>
            </a:r>
          </a:p>
          <a:p>
            <a:r>
              <a:rPr lang="en-US" b="1" dirty="0"/>
              <a:t>Computer Vision:</a:t>
            </a:r>
            <a:r>
              <a:rPr lang="en-US" dirty="0"/>
              <a:t> Analyzing and interpreting visual data (facial recognition, object detection).</a:t>
            </a:r>
          </a:p>
          <a:p>
            <a:r>
              <a:rPr lang="en-US" b="1" dirty="0"/>
              <a:t>Robotics:</a:t>
            </a:r>
            <a:r>
              <a:rPr lang="en-US" dirty="0"/>
              <a:t> Physical machines using AI to perceive, plan, and act.</a:t>
            </a:r>
          </a:p>
          <a:p>
            <a:r>
              <a:rPr lang="en-US" b="1" dirty="0"/>
              <a:t>Expert Systems / Knowledge-Based Systems:</a:t>
            </a:r>
            <a:r>
              <a:rPr lang="en-US" dirty="0"/>
              <a:t> Rule-based reasoning for decision support.</a:t>
            </a:r>
          </a:p>
          <a:p>
            <a:r>
              <a:rPr lang="en-US" b="1" dirty="0"/>
              <a:t>Speech Recognition &amp; Generation:</a:t>
            </a:r>
            <a:r>
              <a:rPr lang="en-US" dirty="0"/>
              <a:t> Converting speech to text and vice versa.</a:t>
            </a:r>
          </a:p>
          <a:p>
            <a:r>
              <a:rPr lang="en-US" b="1" dirty="0"/>
              <a:t>Recommender Systems:</a:t>
            </a:r>
            <a:r>
              <a:rPr lang="en-US" dirty="0"/>
              <a:t> Personalized suggestions based on user behavior.</a:t>
            </a:r>
          </a:p>
          <a:p>
            <a:r>
              <a:rPr lang="en-US" b="1" dirty="0"/>
              <a:t>Autonomous Systems:</a:t>
            </a:r>
            <a:r>
              <a:rPr lang="en-US" dirty="0"/>
              <a:t> Self-driving cars, drones, industrial automation.</a:t>
            </a:r>
          </a:p>
          <a:p>
            <a:endParaRPr lang="de-DE" dirty="0"/>
          </a:p>
        </p:txBody>
      </p:sp>
      <p:sp>
        <p:nvSpPr>
          <p:cNvPr id="4" name="Slide Number Placeholder 3"/>
          <p:cNvSpPr>
            <a:spLocks noGrp="1"/>
          </p:cNvSpPr>
          <p:nvPr>
            <p:ph type="sldNum" sz="quarter" idx="5"/>
          </p:nvPr>
        </p:nvSpPr>
        <p:spPr/>
        <p:txBody>
          <a:bodyPr/>
          <a:lstStyle/>
          <a:p>
            <a:fld id="{F4953C5E-CAD2-46AE-BEEB-9E7C6430E19A}" type="slidenum">
              <a:rPr lang="LID4096" smtClean="0"/>
              <a:t>9</a:t>
            </a:fld>
            <a:endParaRPr lang="LID4096"/>
          </a:p>
        </p:txBody>
      </p:sp>
    </p:spTree>
    <p:extLst>
      <p:ext uri="{BB962C8B-B14F-4D97-AF65-F5344CB8AC3E}">
        <p14:creationId xmlns:p14="http://schemas.microsoft.com/office/powerpoint/2010/main" val="3132120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9F18-BCEC-2FF4-4632-4CD169FF1A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CEC6FB01-FCA0-A102-28F1-4CFDFB23E3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A8BC0737-DF21-AD4D-FA8B-5EC3F5D53AC2}"/>
              </a:ext>
            </a:extLst>
          </p:cNvPr>
          <p:cNvSpPr>
            <a:spLocks noGrp="1"/>
          </p:cNvSpPr>
          <p:nvPr>
            <p:ph type="dt" sz="half" idx="10"/>
          </p:nvPr>
        </p:nvSpPr>
        <p:spPr/>
        <p:txBody>
          <a:bodyPr/>
          <a:lstStyle/>
          <a:p>
            <a:fld id="{39C4DF09-8C70-4133-80FD-80340671F73A}" type="datetimeFigureOut">
              <a:rPr lang="LID4096" smtClean="0"/>
              <a:t>10/09/2025</a:t>
            </a:fld>
            <a:endParaRPr lang="LID4096"/>
          </a:p>
        </p:txBody>
      </p:sp>
      <p:sp>
        <p:nvSpPr>
          <p:cNvPr id="5" name="Footer Placeholder 4">
            <a:extLst>
              <a:ext uri="{FF2B5EF4-FFF2-40B4-BE49-F238E27FC236}">
                <a16:creationId xmlns:a16="http://schemas.microsoft.com/office/drawing/2014/main" id="{3E9B69F1-040F-AF45-0858-857ADF63794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97F9F7B2-7E7D-4B97-60EB-9617685259A3}"/>
              </a:ext>
            </a:extLst>
          </p:cNvPr>
          <p:cNvSpPr>
            <a:spLocks noGrp="1"/>
          </p:cNvSpPr>
          <p:nvPr>
            <p:ph type="sldNum" sz="quarter" idx="12"/>
          </p:nvPr>
        </p:nvSpPr>
        <p:spPr/>
        <p:txBody>
          <a:bodyPr/>
          <a:lstStyle/>
          <a:p>
            <a:fld id="{CC687410-944C-49D2-9790-465A1D237657}" type="slidenum">
              <a:rPr lang="LID4096" smtClean="0"/>
              <a:t>‹#›</a:t>
            </a:fld>
            <a:endParaRPr lang="LID4096"/>
          </a:p>
        </p:txBody>
      </p:sp>
    </p:spTree>
    <p:extLst>
      <p:ext uri="{BB962C8B-B14F-4D97-AF65-F5344CB8AC3E}">
        <p14:creationId xmlns:p14="http://schemas.microsoft.com/office/powerpoint/2010/main" val="1033984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D5C98-39D9-38A6-0E8E-31058E2E49E9}"/>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3B506AEA-20FF-35FD-8DFA-761C85BA67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87B0E9E-5C74-82D0-BB43-C321E0E8B936}"/>
              </a:ext>
            </a:extLst>
          </p:cNvPr>
          <p:cNvSpPr>
            <a:spLocks noGrp="1"/>
          </p:cNvSpPr>
          <p:nvPr>
            <p:ph type="dt" sz="half" idx="10"/>
          </p:nvPr>
        </p:nvSpPr>
        <p:spPr/>
        <p:txBody>
          <a:bodyPr/>
          <a:lstStyle/>
          <a:p>
            <a:fld id="{39C4DF09-8C70-4133-80FD-80340671F73A}" type="datetimeFigureOut">
              <a:rPr lang="LID4096" smtClean="0"/>
              <a:t>10/09/2025</a:t>
            </a:fld>
            <a:endParaRPr lang="LID4096"/>
          </a:p>
        </p:txBody>
      </p:sp>
      <p:sp>
        <p:nvSpPr>
          <p:cNvPr id="5" name="Footer Placeholder 4">
            <a:extLst>
              <a:ext uri="{FF2B5EF4-FFF2-40B4-BE49-F238E27FC236}">
                <a16:creationId xmlns:a16="http://schemas.microsoft.com/office/drawing/2014/main" id="{856E1A18-6CA3-030D-B087-A380EE516C9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E0CF8B99-4352-2A06-E791-F13F09C7D127}"/>
              </a:ext>
            </a:extLst>
          </p:cNvPr>
          <p:cNvSpPr>
            <a:spLocks noGrp="1"/>
          </p:cNvSpPr>
          <p:nvPr>
            <p:ph type="sldNum" sz="quarter" idx="12"/>
          </p:nvPr>
        </p:nvSpPr>
        <p:spPr/>
        <p:txBody>
          <a:bodyPr/>
          <a:lstStyle/>
          <a:p>
            <a:fld id="{CC687410-944C-49D2-9790-465A1D237657}" type="slidenum">
              <a:rPr lang="LID4096" smtClean="0"/>
              <a:t>‹#›</a:t>
            </a:fld>
            <a:endParaRPr lang="LID4096"/>
          </a:p>
        </p:txBody>
      </p:sp>
    </p:spTree>
    <p:extLst>
      <p:ext uri="{BB962C8B-B14F-4D97-AF65-F5344CB8AC3E}">
        <p14:creationId xmlns:p14="http://schemas.microsoft.com/office/powerpoint/2010/main" val="3009524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C92C30-6568-5336-A9B4-C84EF3DBC2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402CA7D8-4316-D816-090B-7B2515912B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06F6CDB5-2AFF-470C-5843-AEBFCC596588}"/>
              </a:ext>
            </a:extLst>
          </p:cNvPr>
          <p:cNvSpPr>
            <a:spLocks noGrp="1"/>
          </p:cNvSpPr>
          <p:nvPr>
            <p:ph type="dt" sz="half" idx="10"/>
          </p:nvPr>
        </p:nvSpPr>
        <p:spPr/>
        <p:txBody>
          <a:bodyPr/>
          <a:lstStyle/>
          <a:p>
            <a:fld id="{39C4DF09-8C70-4133-80FD-80340671F73A}" type="datetimeFigureOut">
              <a:rPr lang="LID4096" smtClean="0"/>
              <a:t>10/09/2025</a:t>
            </a:fld>
            <a:endParaRPr lang="LID4096"/>
          </a:p>
        </p:txBody>
      </p:sp>
      <p:sp>
        <p:nvSpPr>
          <p:cNvPr id="5" name="Footer Placeholder 4">
            <a:extLst>
              <a:ext uri="{FF2B5EF4-FFF2-40B4-BE49-F238E27FC236}">
                <a16:creationId xmlns:a16="http://schemas.microsoft.com/office/drawing/2014/main" id="{D47E4AF2-90A4-0E19-C4D6-B2B8DEFA706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5FBACE4-2A06-3E08-D3D6-367D4CB837ED}"/>
              </a:ext>
            </a:extLst>
          </p:cNvPr>
          <p:cNvSpPr>
            <a:spLocks noGrp="1"/>
          </p:cNvSpPr>
          <p:nvPr>
            <p:ph type="sldNum" sz="quarter" idx="12"/>
          </p:nvPr>
        </p:nvSpPr>
        <p:spPr/>
        <p:txBody>
          <a:bodyPr/>
          <a:lstStyle/>
          <a:p>
            <a:fld id="{CC687410-944C-49D2-9790-465A1D237657}" type="slidenum">
              <a:rPr lang="LID4096" smtClean="0"/>
              <a:t>‹#›</a:t>
            </a:fld>
            <a:endParaRPr lang="LID4096"/>
          </a:p>
        </p:txBody>
      </p:sp>
    </p:spTree>
    <p:extLst>
      <p:ext uri="{BB962C8B-B14F-4D97-AF65-F5344CB8AC3E}">
        <p14:creationId xmlns:p14="http://schemas.microsoft.com/office/powerpoint/2010/main" val="27023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mmodore 64 W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928780C8-7426-4385-DEB0-BB693194F622}"/>
              </a:ext>
            </a:extLst>
          </p:cNvPr>
          <p:cNvSpPr>
            <a:spLocks noGrp="1"/>
          </p:cNvSpPr>
          <p:nvPr>
            <p:ph type="body" sz="quarter" idx="10" hasCustomPrompt="1"/>
          </p:nvPr>
        </p:nvSpPr>
        <p:spPr>
          <a:xfrm>
            <a:off x="956582" y="840776"/>
            <a:ext cx="10552793" cy="5176448"/>
          </a:xfrm>
          <a:prstGeom prst="rect">
            <a:avLst/>
          </a:prstGeom>
        </p:spPr>
        <p:txBody>
          <a:bodyPr wrap="none"/>
          <a:lstStyle>
            <a:lvl1pPr marL="0" indent="0">
              <a:lnSpc>
                <a:spcPct val="88000"/>
              </a:lnSpc>
              <a:spcBef>
                <a:spcPts val="0"/>
              </a:spcBef>
              <a:buNone/>
              <a:defRPr sz="1500" baseline="0">
                <a:solidFill>
                  <a:srgbClr val="7385FF"/>
                </a:solidFill>
                <a:latin typeface="C64 Pro Mono" panose="02010609060202080101" pitchFamily="49" charset="77"/>
              </a:defRPr>
            </a:lvl1pPr>
          </a:lstStyle>
          <a:p>
            <a:pPr lvl="0"/>
            <a:r>
              <a:rPr lang="en-US" dirty="0"/>
              <a:t>Û123456789012345678901234567890123456789012345678901Û</a:t>
            </a:r>
          </a:p>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6</a:t>
            </a:r>
          </a:p>
          <a:p>
            <a:pPr lvl="0"/>
            <a:r>
              <a:rPr lang="en-US" dirty="0"/>
              <a:t>7</a:t>
            </a:r>
          </a:p>
          <a:p>
            <a:pPr lvl="0"/>
            <a:r>
              <a:rPr lang="en-US" dirty="0"/>
              <a:t>8</a:t>
            </a:r>
          </a:p>
          <a:p>
            <a:pPr lvl="0"/>
            <a:r>
              <a:rPr lang="en-US" dirty="0"/>
              <a:t>9</a:t>
            </a:r>
          </a:p>
          <a:p>
            <a:pPr lvl="0"/>
            <a:r>
              <a:rPr lang="en-US" dirty="0"/>
              <a:t>0</a:t>
            </a:r>
          </a:p>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6</a:t>
            </a:r>
          </a:p>
          <a:p>
            <a:pPr lvl="0"/>
            <a:r>
              <a:rPr lang="en-US" dirty="0"/>
              <a:t>7</a:t>
            </a:r>
          </a:p>
          <a:p>
            <a:pPr lvl="0"/>
            <a:r>
              <a:rPr lang="en-US" dirty="0"/>
              <a:t>8</a:t>
            </a:r>
          </a:p>
          <a:p>
            <a:pPr lvl="0"/>
            <a:r>
              <a:rPr lang="en-US" dirty="0"/>
              <a:t>9</a:t>
            </a:r>
          </a:p>
          <a:p>
            <a:pPr lvl="0"/>
            <a:r>
              <a:rPr lang="en-US" dirty="0"/>
              <a:t>0</a:t>
            </a:r>
          </a:p>
          <a:p>
            <a:pPr lvl="0"/>
            <a:r>
              <a:rPr lang="en-US" dirty="0"/>
              <a:t>1</a:t>
            </a:r>
          </a:p>
          <a:p>
            <a:pPr lvl="0"/>
            <a:r>
              <a:rPr lang="en-US" dirty="0"/>
              <a:t>2</a:t>
            </a:r>
          </a:p>
          <a:p>
            <a:pPr lvl="0"/>
            <a:r>
              <a:rPr lang="en-US" dirty="0"/>
              <a:t>3</a:t>
            </a:r>
          </a:p>
          <a:p>
            <a:pPr lvl="0"/>
            <a:r>
              <a:rPr lang="en-US" dirty="0" err="1"/>
              <a:t>Û</a:t>
            </a:r>
            <a:endParaRPr lang="en-US" dirty="0"/>
          </a:p>
        </p:txBody>
      </p:sp>
    </p:spTree>
    <p:extLst>
      <p:ext uri="{BB962C8B-B14F-4D97-AF65-F5344CB8AC3E}">
        <p14:creationId xmlns:p14="http://schemas.microsoft.com/office/powerpoint/2010/main" val="955919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modore 64">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E243F1D-FFEE-3B1B-08C5-94BC102943BB}"/>
              </a:ext>
            </a:extLst>
          </p:cNvPr>
          <p:cNvSpPr>
            <a:spLocks noGrp="1"/>
          </p:cNvSpPr>
          <p:nvPr>
            <p:ph type="body" sz="quarter" idx="10" hasCustomPrompt="1"/>
          </p:nvPr>
        </p:nvSpPr>
        <p:spPr>
          <a:xfrm>
            <a:off x="2197100" y="844550"/>
            <a:ext cx="7788663" cy="5176448"/>
          </a:xfrm>
          <a:prstGeom prst="rect">
            <a:avLst/>
          </a:prstGeom>
        </p:spPr>
        <p:txBody>
          <a:bodyPr wrap="none"/>
          <a:lstStyle>
            <a:lvl1pPr marL="0" indent="0">
              <a:lnSpc>
                <a:spcPct val="88000"/>
              </a:lnSpc>
              <a:spcBef>
                <a:spcPts val="0"/>
              </a:spcBef>
              <a:buNone/>
              <a:defRPr sz="1500" baseline="0">
                <a:solidFill>
                  <a:srgbClr val="7385FF"/>
                </a:solidFill>
                <a:latin typeface="C64 Pro Mono" panose="02010609060202080101" pitchFamily="49" charset="77"/>
              </a:defRPr>
            </a:lvl1pPr>
          </a:lstStyle>
          <a:p>
            <a:pPr lvl="0"/>
            <a:r>
              <a:rPr lang="en-US" dirty="0"/>
              <a:t>Û12345678901234567890123456789012345678Û</a:t>
            </a:r>
          </a:p>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6</a:t>
            </a:r>
          </a:p>
          <a:p>
            <a:pPr lvl="0"/>
            <a:r>
              <a:rPr lang="en-US" dirty="0"/>
              <a:t>7</a:t>
            </a:r>
          </a:p>
          <a:p>
            <a:pPr lvl="0"/>
            <a:r>
              <a:rPr lang="en-US" dirty="0"/>
              <a:t>8</a:t>
            </a:r>
          </a:p>
          <a:p>
            <a:pPr lvl="0"/>
            <a:r>
              <a:rPr lang="en-US" dirty="0"/>
              <a:t>9</a:t>
            </a:r>
          </a:p>
          <a:p>
            <a:pPr lvl="0"/>
            <a:r>
              <a:rPr lang="en-US" dirty="0"/>
              <a:t>0</a:t>
            </a:r>
          </a:p>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6</a:t>
            </a:r>
          </a:p>
          <a:p>
            <a:pPr lvl="0"/>
            <a:r>
              <a:rPr lang="en-US" dirty="0"/>
              <a:t>7</a:t>
            </a:r>
          </a:p>
          <a:p>
            <a:pPr lvl="0"/>
            <a:r>
              <a:rPr lang="en-US" dirty="0"/>
              <a:t>8</a:t>
            </a:r>
          </a:p>
          <a:p>
            <a:pPr lvl="0"/>
            <a:r>
              <a:rPr lang="en-US" dirty="0"/>
              <a:t>9</a:t>
            </a:r>
          </a:p>
          <a:p>
            <a:pPr lvl="0"/>
            <a:r>
              <a:rPr lang="en-US" dirty="0"/>
              <a:t>0</a:t>
            </a:r>
          </a:p>
          <a:p>
            <a:pPr lvl="0"/>
            <a:r>
              <a:rPr lang="en-US" dirty="0"/>
              <a:t>1</a:t>
            </a:r>
          </a:p>
          <a:p>
            <a:pPr lvl="0"/>
            <a:r>
              <a:rPr lang="en-US" dirty="0"/>
              <a:t>2</a:t>
            </a:r>
          </a:p>
          <a:p>
            <a:pPr lvl="0"/>
            <a:r>
              <a:rPr lang="en-US" dirty="0"/>
              <a:t>3</a:t>
            </a:r>
          </a:p>
          <a:p>
            <a:pPr lvl="0"/>
            <a:r>
              <a:rPr lang="en-US" dirty="0" err="1"/>
              <a:t>Û</a:t>
            </a:r>
            <a:endParaRPr lang="en-US" dirty="0"/>
          </a:p>
        </p:txBody>
      </p:sp>
    </p:spTree>
    <p:extLst>
      <p:ext uri="{BB962C8B-B14F-4D97-AF65-F5344CB8AC3E}">
        <p14:creationId xmlns:p14="http://schemas.microsoft.com/office/powerpoint/2010/main" val="412364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65987-C0BC-539E-EE72-DF14D8AF74EA}"/>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FADEFDA7-A0CC-E048-0BF5-5023960F7C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182F39B3-2245-3C80-77D4-8B35FE3E285C}"/>
              </a:ext>
            </a:extLst>
          </p:cNvPr>
          <p:cNvSpPr>
            <a:spLocks noGrp="1"/>
          </p:cNvSpPr>
          <p:nvPr>
            <p:ph type="dt" sz="half" idx="10"/>
          </p:nvPr>
        </p:nvSpPr>
        <p:spPr/>
        <p:txBody>
          <a:bodyPr/>
          <a:lstStyle/>
          <a:p>
            <a:fld id="{39C4DF09-8C70-4133-80FD-80340671F73A}" type="datetimeFigureOut">
              <a:rPr lang="LID4096" smtClean="0"/>
              <a:t>10/09/2025</a:t>
            </a:fld>
            <a:endParaRPr lang="LID4096"/>
          </a:p>
        </p:txBody>
      </p:sp>
      <p:sp>
        <p:nvSpPr>
          <p:cNvPr id="5" name="Footer Placeholder 4">
            <a:extLst>
              <a:ext uri="{FF2B5EF4-FFF2-40B4-BE49-F238E27FC236}">
                <a16:creationId xmlns:a16="http://schemas.microsoft.com/office/drawing/2014/main" id="{B99FAF2F-868B-2F59-C799-236DB419BB5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6F15729-6ED5-5862-69FC-E1088A0922B5}"/>
              </a:ext>
            </a:extLst>
          </p:cNvPr>
          <p:cNvSpPr>
            <a:spLocks noGrp="1"/>
          </p:cNvSpPr>
          <p:nvPr>
            <p:ph type="sldNum" sz="quarter" idx="12"/>
          </p:nvPr>
        </p:nvSpPr>
        <p:spPr/>
        <p:txBody>
          <a:bodyPr/>
          <a:lstStyle/>
          <a:p>
            <a:fld id="{CC687410-944C-49D2-9790-465A1D237657}" type="slidenum">
              <a:rPr lang="LID4096" smtClean="0"/>
              <a:t>‹#›</a:t>
            </a:fld>
            <a:endParaRPr lang="LID4096"/>
          </a:p>
        </p:txBody>
      </p:sp>
    </p:spTree>
    <p:extLst>
      <p:ext uri="{BB962C8B-B14F-4D97-AF65-F5344CB8AC3E}">
        <p14:creationId xmlns:p14="http://schemas.microsoft.com/office/powerpoint/2010/main" val="1781368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E7A07-6FA0-F216-0067-94F76FF6DE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2FC7B86C-A9E3-5AE3-EE92-D0964825A8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CF4A8A-DCE6-7972-7135-A4135AA4C3A2}"/>
              </a:ext>
            </a:extLst>
          </p:cNvPr>
          <p:cNvSpPr>
            <a:spLocks noGrp="1"/>
          </p:cNvSpPr>
          <p:nvPr>
            <p:ph type="dt" sz="half" idx="10"/>
          </p:nvPr>
        </p:nvSpPr>
        <p:spPr/>
        <p:txBody>
          <a:bodyPr/>
          <a:lstStyle/>
          <a:p>
            <a:fld id="{39C4DF09-8C70-4133-80FD-80340671F73A}" type="datetimeFigureOut">
              <a:rPr lang="LID4096" smtClean="0"/>
              <a:t>10/09/2025</a:t>
            </a:fld>
            <a:endParaRPr lang="LID4096"/>
          </a:p>
        </p:txBody>
      </p:sp>
      <p:sp>
        <p:nvSpPr>
          <p:cNvPr id="5" name="Footer Placeholder 4">
            <a:extLst>
              <a:ext uri="{FF2B5EF4-FFF2-40B4-BE49-F238E27FC236}">
                <a16:creationId xmlns:a16="http://schemas.microsoft.com/office/drawing/2014/main" id="{E2924BA3-5097-A3A2-DA13-CBFEFA9BC61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5DB4756-C1C0-DA30-7BB6-DE1DE698B5DA}"/>
              </a:ext>
            </a:extLst>
          </p:cNvPr>
          <p:cNvSpPr>
            <a:spLocks noGrp="1"/>
          </p:cNvSpPr>
          <p:nvPr>
            <p:ph type="sldNum" sz="quarter" idx="12"/>
          </p:nvPr>
        </p:nvSpPr>
        <p:spPr/>
        <p:txBody>
          <a:bodyPr/>
          <a:lstStyle/>
          <a:p>
            <a:fld id="{CC687410-944C-49D2-9790-465A1D237657}" type="slidenum">
              <a:rPr lang="LID4096" smtClean="0"/>
              <a:t>‹#›</a:t>
            </a:fld>
            <a:endParaRPr lang="LID4096"/>
          </a:p>
        </p:txBody>
      </p:sp>
    </p:spTree>
    <p:extLst>
      <p:ext uri="{BB962C8B-B14F-4D97-AF65-F5344CB8AC3E}">
        <p14:creationId xmlns:p14="http://schemas.microsoft.com/office/powerpoint/2010/main" val="1587755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5148-519C-C342-0A9A-F10388F6E046}"/>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9F7C0E10-84FE-75B4-A95E-675096AB1D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B6F05506-4242-09B9-0F0A-129EA00579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8AC6E326-5F61-5206-8783-080856DCC1C0}"/>
              </a:ext>
            </a:extLst>
          </p:cNvPr>
          <p:cNvSpPr>
            <a:spLocks noGrp="1"/>
          </p:cNvSpPr>
          <p:nvPr>
            <p:ph type="dt" sz="half" idx="10"/>
          </p:nvPr>
        </p:nvSpPr>
        <p:spPr/>
        <p:txBody>
          <a:bodyPr/>
          <a:lstStyle/>
          <a:p>
            <a:fld id="{39C4DF09-8C70-4133-80FD-80340671F73A}" type="datetimeFigureOut">
              <a:rPr lang="LID4096" smtClean="0"/>
              <a:t>10/09/2025</a:t>
            </a:fld>
            <a:endParaRPr lang="LID4096"/>
          </a:p>
        </p:txBody>
      </p:sp>
      <p:sp>
        <p:nvSpPr>
          <p:cNvPr id="6" name="Footer Placeholder 5">
            <a:extLst>
              <a:ext uri="{FF2B5EF4-FFF2-40B4-BE49-F238E27FC236}">
                <a16:creationId xmlns:a16="http://schemas.microsoft.com/office/drawing/2014/main" id="{9BA86D29-72C7-AED1-D8B0-A2B6AA287F99}"/>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30D0A4E-521D-B968-D4B0-775451CF3A44}"/>
              </a:ext>
            </a:extLst>
          </p:cNvPr>
          <p:cNvSpPr>
            <a:spLocks noGrp="1"/>
          </p:cNvSpPr>
          <p:nvPr>
            <p:ph type="sldNum" sz="quarter" idx="12"/>
          </p:nvPr>
        </p:nvSpPr>
        <p:spPr/>
        <p:txBody>
          <a:bodyPr/>
          <a:lstStyle/>
          <a:p>
            <a:fld id="{CC687410-944C-49D2-9790-465A1D237657}" type="slidenum">
              <a:rPr lang="LID4096" smtClean="0"/>
              <a:t>‹#›</a:t>
            </a:fld>
            <a:endParaRPr lang="LID4096"/>
          </a:p>
        </p:txBody>
      </p:sp>
    </p:spTree>
    <p:extLst>
      <p:ext uri="{BB962C8B-B14F-4D97-AF65-F5344CB8AC3E}">
        <p14:creationId xmlns:p14="http://schemas.microsoft.com/office/powerpoint/2010/main" val="2578537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2CCE-9DA3-D72F-34E0-2FF74DCC7710}"/>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B920A115-2D28-F835-A6DA-E9E0CE65D3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B3BE3D-1615-06B3-D595-B569DFCBA4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B29D83BE-2BA4-98CC-DAFB-6EC35DBF1B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E55E8D-D48D-0782-8A15-A04C986FAB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85F5629E-CF6A-4373-DD1F-7B5B4BF91DC7}"/>
              </a:ext>
            </a:extLst>
          </p:cNvPr>
          <p:cNvSpPr>
            <a:spLocks noGrp="1"/>
          </p:cNvSpPr>
          <p:nvPr>
            <p:ph type="dt" sz="half" idx="10"/>
          </p:nvPr>
        </p:nvSpPr>
        <p:spPr/>
        <p:txBody>
          <a:bodyPr/>
          <a:lstStyle/>
          <a:p>
            <a:fld id="{39C4DF09-8C70-4133-80FD-80340671F73A}" type="datetimeFigureOut">
              <a:rPr lang="LID4096" smtClean="0"/>
              <a:t>10/09/2025</a:t>
            </a:fld>
            <a:endParaRPr lang="LID4096"/>
          </a:p>
        </p:txBody>
      </p:sp>
      <p:sp>
        <p:nvSpPr>
          <p:cNvPr id="8" name="Footer Placeholder 7">
            <a:extLst>
              <a:ext uri="{FF2B5EF4-FFF2-40B4-BE49-F238E27FC236}">
                <a16:creationId xmlns:a16="http://schemas.microsoft.com/office/drawing/2014/main" id="{C4362079-0F8D-83D6-C435-49A10EC5E3B3}"/>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F29ABEC3-A1B9-B07F-89EC-B6BD1E481AA5}"/>
              </a:ext>
            </a:extLst>
          </p:cNvPr>
          <p:cNvSpPr>
            <a:spLocks noGrp="1"/>
          </p:cNvSpPr>
          <p:nvPr>
            <p:ph type="sldNum" sz="quarter" idx="12"/>
          </p:nvPr>
        </p:nvSpPr>
        <p:spPr/>
        <p:txBody>
          <a:bodyPr/>
          <a:lstStyle/>
          <a:p>
            <a:fld id="{CC687410-944C-49D2-9790-465A1D237657}" type="slidenum">
              <a:rPr lang="LID4096" smtClean="0"/>
              <a:t>‹#›</a:t>
            </a:fld>
            <a:endParaRPr lang="LID4096"/>
          </a:p>
        </p:txBody>
      </p:sp>
    </p:spTree>
    <p:extLst>
      <p:ext uri="{BB962C8B-B14F-4D97-AF65-F5344CB8AC3E}">
        <p14:creationId xmlns:p14="http://schemas.microsoft.com/office/powerpoint/2010/main" val="1113595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CAD32-0B76-574C-0D90-63734DDDECEF}"/>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EC8F8A19-4A02-453E-5E78-0B645A534D58}"/>
              </a:ext>
            </a:extLst>
          </p:cNvPr>
          <p:cNvSpPr>
            <a:spLocks noGrp="1"/>
          </p:cNvSpPr>
          <p:nvPr>
            <p:ph type="dt" sz="half" idx="10"/>
          </p:nvPr>
        </p:nvSpPr>
        <p:spPr/>
        <p:txBody>
          <a:bodyPr/>
          <a:lstStyle/>
          <a:p>
            <a:fld id="{39C4DF09-8C70-4133-80FD-80340671F73A}" type="datetimeFigureOut">
              <a:rPr lang="LID4096" smtClean="0"/>
              <a:t>10/09/2025</a:t>
            </a:fld>
            <a:endParaRPr lang="LID4096"/>
          </a:p>
        </p:txBody>
      </p:sp>
      <p:sp>
        <p:nvSpPr>
          <p:cNvPr id="4" name="Footer Placeholder 3">
            <a:extLst>
              <a:ext uri="{FF2B5EF4-FFF2-40B4-BE49-F238E27FC236}">
                <a16:creationId xmlns:a16="http://schemas.microsoft.com/office/drawing/2014/main" id="{16754EAD-7CA1-0B84-FBAD-37E96DCB7C22}"/>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F012E67B-F0A7-31DA-C905-1CE2D71E6A92}"/>
              </a:ext>
            </a:extLst>
          </p:cNvPr>
          <p:cNvSpPr>
            <a:spLocks noGrp="1"/>
          </p:cNvSpPr>
          <p:nvPr>
            <p:ph type="sldNum" sz="quarter" idx="12"/>
          </p:nvPr>
        </p:nvSpPr>
        <p:spPr/>
        <p:txBody>
          <a:bodyPr/>
          <a:lstStyle/>
          <a:p>
            <a:fld id="{CC687410-944C-49D2-9790-465A1D237657}" type="slidenum">
              <a:rPr lang="LID4096" smtClean="0"/>
              <a:t>‹#›</a:t>
            </a:fld>
            <a:endParaRPr lang="LID4096"/>
          </a:p>
        </p:txBody>
      </p:sp>
    </p:spTree>
    <p:extLst>
      <p:ext uri="{BB962C8B-B14F-4D97-AF65-F5344CB8AC3E}">
        <p14:creationId xmlns:p14="http://schemas.microsoft.com/office/powerpoint/2010/main" val="3319953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1B50C0-D166-DA43-3B67-49EDF6DF083F}"/>
              </a:ext>
            </a:extLst>
          </p:cNvPr>
          <p:cNvSpPr>
            <a:spLocks noGrp="1"/>
          </p:cNvSpPr>
          <p:nvPr>
            <p:ph type="dt" sz="half" idx="10"/>
          </p:nvPr>
        </p:nvSpPr>
        <p:spPr/>
        <p:txBody>
          <a:bodyPr/>
          <a:lstStyle/>
          <a:p>
            <a:fld id="{39C4DF09-8C70-4133-80FD-80340671F73A}" type="datetimeFigureOut">
              <a:rPr lang="LID4096" smtClean="0"/>
              <a:t>10/09/2025</a:t>
            </a:fld>
            <a:endParaRPr lang="LID4096"/>
          </a:p>
        </p:txBody>
      </p:sp>
      <p:sp>
        <p:nvSpPr>
          <p:cNvPr id="3" name="Footer Placeholder 2">
            <a:extLst>
              <a:ext uri="{FF2B5EF4-FFF2-40B4-BE49-F238E27FC236}">
                <a16:creationId xmlns:a16="http://schemas.microsoft.com/office/drawing/2014/main" id="{9F0C523A-1AF8-DEC9-F654-9D9776E31F6B}"/>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E6F5F58B-3940-4073-6C79-1B64099A1CAF}"/>
              </a:ext>
            </a:extLst>
          </p:cNvPr>
          <p:cNvSpPr>
            <a:spLocks noGrp="1"/>
          </p:cNvSpPr>
          <p:nvPr>
            <p:ph type="sldNum" sz="quarter" idx="12"/>
          </p:nvPr>
        </p:nvSpPr>
        <p:spPr/>
        <p:txBody>
          <a:bodyPr/>
          <a:lstStyle/>
          <a:p>
            <a:fld id="{CC687410-944C-49D2-9790-465A1D237657}" type="slidenum">
              <a:rPr lang="LID4096" smtClean="0"/>
              <a:t>‹#›</a:t>
            </a:fld>
            <a:endParaRPr lang="LID4096"/>
          </a:p>
        </p:txBody>
      </p:sp>
    </p:spTree>
    <p:extLst>
      <p:ext uri="{BB962C8B-B14F-4D97-AF65-F5344CB8AC3E}">
        <p14:creationId xmlns:p14="http://schemas.microsoft.com/office/powerpoint/2010/main" val="973902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B717-A9DA-C8FA-2F02-FB1627B87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815A3FBF-2606-3164-A1A3-6556A59F4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F34E0784-F035-9364-90D9-1CADD82D46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707D8-50DE-5BD4-9D34-D3CCC8836B2B}"/>
              </a:ext>
            </a:extLst>
          </p:cNvPr>
          <p:cNvSpPr>
            <a:spLocks noGrp="1"/>
          </p:cNvSpPr>
          <p:nvPr>
            <p:ph type="dt" sz="half" idx="10"/>
          </p:nvPr>
        </p:nvSpPr>
        <p:spPr/>
        <p:txBody>
          <a:bodyPr/>
          <a:lstStyle/>
          <a:p>
            <a:fld id="{39C4DF09-8C70-4133-80FD-80340671F73A}" type="datetimeFigureOut">
              <a:rPr lang="LID4096" smtClean="0"/>
              <a:t>10/09/2025</a:t>
            </a:fld>
            <a:endParaRPr lang="LID4096"/>
          </a:p>
        </p:txBody>
      </p:sp>
      <p:sp>
        <p:nvSpPr>
          <p:cNvPr id="6" name="Footer Placeholder 5">
            <a:extLst>
              <a:ext uri="{FF2B5EF4-FFF2-40B4-BE49-F238E27FC236}">
                <a16:creationId xmlns:a16="http://schemas.microsoft.com/office/drawing/2014/main" id="{C88D09AE-81F0-B2DD-3229-9D0C459C895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B8E4FA4A-00FB-D5BB-CE51-0FFB30DE1B8E}"/>
              </a:ext>
            </a:extLst>
          </p:cNvPr>
          <p:cNvSpPr>
            <a:spLocks noGrp="1"/>
          </p:cNvSpPr>
          <p:nvPr>
            <p:ph type="sldNum" sz="quarter" idx="12"/>
          </p:nvPr>
        </p:nvSpPr>
        <p:spPr/>
        <p:txBody>
          <a:bodyPr/>
          <a:lstStyle/>
          <a:p>
            <a:fld id="{CC687410-944C-49D2-9790-465A1D237657}" type="slidenum">
              <a:rPr lang="LID4096" smtClean="0"/>
              <a:t>‹#›</a:t>
            </a:fld>
            <a:endParaRPr lang="LID4096"/>
          </a:p>
        </p:txBody>
      </p:sp>
    </p:spTree>
    <p:extLst>
      <p:ext uri="{BB962C8B-B14F-4D97-AF65-F5344CB8AC3E}">
        <p14:creationId xmlns:p14="http://schemas.microsoft.com/office/powerpoint/2010/main" val="1494421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7425-258E-B6A9-1CA1-35647292D4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B8CD4AD7-C5CA-6DA4-F5A7-5E7C79D80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73052651-3637-29AC-48A5-4A02941FCD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AC58A2-3AC5-6A64-5462-DFD691EA626F}"/>
              </a:ext>
            </a:extLst>
          </p:cNvPr>
          <p:cNvSpPr>
            <a:spLocks noGrp="1"/>
          </p:cNvSpPr>
          <p:nvPr>
            <p:ph type="dt" sz="half" idx="10"/>
          </p:nvPr>
        </p:nvSpPr>
        <p:spPr/>
        <p:txBody>
          <a:bodyPr/>
          <a:lstStyle/>
          <a:p>
            <a:fld id="{39C4DF09-8C70-4133-80FD-80340671F73A}" type="datetimeFigureOut">
              <a:rPr lang="LID4096" smtClean="0"/>
              <a:t>10/09/2025</a:t>
            </a:fld>
            <a:endParaRPr lang="LID4096"/>
          </a:p>
        </p:txBody>
      </p:sp>
      <p:sp>
        <p:nvSpPr>
          <p:cNvPr id="6" name="Footer Placeholder 5">
            <a:extLst>
              <a:ext uri="{FF2B5EF4-FFF2-40B4-BE49-F238E27FC236}">
                <a16:creationId xmlns:a16="http://schemas.microsoft.com/office/drawing/2014/main" id="{9FC8980D-6C45-8FA2-0811-43A2048FB9D2}"/>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51307FC6-F2F9-D908-C7B6-660D63C036CB}"/>
              </a:ext>
            </a:extLst>
          </p:cNvPr>
          <p:cNvSpPr>
            <a:spLocks noGrp="1"/>
          </p:cNvSpPr>
          <p:nvPr>
            <p:ph type="sldNum" sz="quarter" idx="12"/>
          </p:nvPr>
        </p:nvSpPr>
        <p:spPr/>
        <p:txBody>
          <a:bodyPr/>
          <a:lstStyle/>
          <a:p>
            <a:fld id="{CC687410-944C-49D2-9790-465A1D237657}" type="slidenum">
              <a:rPr lang="LID4096" smtClean="0"/>
              <a:t>‹#›</a:t>
            </a:fld>
            <a:endParaRPr lang="LID4096"/>
          </a:p>
        </p:txBody>
      </p:sp>
    </p:spTree>
    <p:extLst>
      <p:ext uri="{BB962C8B-B14F-4D97-AF65-F5344CB8AC3E}">
        <p14:creationId xmlns:p14="http://schemas.microsoft.com/office/powerpoint/2010/main" val="336664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BE5E23-7D5D-D6C1-AFD2-C2CBA38487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4B335E31-832D-8A09-8866-0613715746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25C39C9-06E4-3DEE-5CA5-A5C9709103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C4DF09-8C70-4133-80FD-80340671F73A}" type="datetimeFigureOut">
              <a:rPr lang="LID4096" smtClean="0"/>
              <a:t>10/09/2025</a:t>
            </a:fld>
            <a:endParaRPr lang="LID4096"/>
          </a:p>
        </p:txBody>
      </p:sp>
      <p:sp>
        <p:nvSpPr>
          <p:cNvPr id="5" name="Footer Placeholder 4">
            <a:extLst>
              <a:ext uri="{FF2B5EF4-FFF2-40B4-BE49-F238E27FC236}">
                <a16:creationId xmlns:a16="http://schemas.microsoft.com/office/drawing/2014/main" id="{409AADB7-0EF1-00CA-F213-3869894528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BAC5EE9E-914B-1B8F-7403-D94963C0FE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687410-944C-49D2-9790-465A1D237657}" type="slidenum">
              <a:rPr lang="LID4096" smtClean="0"/>
              <a:t>‹#›</a:t>
            </a:fld>
            <a:endParaRPr lang="LID4096"/>
          </a:p>
        </p:txBody>
      </p:sp>
    </p:spTree>
    <p:extLst>
      <p:ext uri="{BB962C8B-B14F-4D97-AF65-F5344CB8AC3E}">
        <p14:creationId xmlns:p14="http://schemas.microsoft.com/office/powerpoint/2010/main" val="2975101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221276"/>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chelappel/Commodore64/blob/main/BASIC%20Sources/1-2a%20hanoi.ba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chelappel/Commodore64/blob/main/BASIC%20Sources/1-3a%20knight's%20tour.bas"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rachelappel/Commodore64/blob/main/BASIC%20Sources/5-1%20tic%20tac%20toe.bas"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achelappel/Commodore64/blob/main/BASIC%20Sources/2-4%20automaton.bas"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jb.gg/AI-C64-Book"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jb.gg/AI-64"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achelappel/Commodore64/blob/main/BASIC%20Sources/4-2%20perfect%20logic.bas"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rachelappel/Commodore64/blob/main/BASIC%20Sources/4-1%20eliza-like.bas"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achelappel/Commodore64/blob/main/BASIC%20Sources/1-2a%20hanoi.bas"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5.jpg"/><Relationship Id="rId7"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8.jpg"/><Relationship Id="rId11" Type="http://schemas.openxmlformats.org/officeDocument/2006/relationships/image" Target="../media/image22.jpeg"/><Relationship Id="rId5" Type="http://schemas.openxmlformats.org/officeDocument/2006/relationships/image" Target="../media/image17.jpg"/><Relationship Id="rId10" Type="http://schemas.openxmlformats.org/officeDocument/2006/relationships/image" Target="../media/image21.jpeg"/><Relationship Id="rId4" Type="http://schemas.openxmlformats.org/officeDocument/2006/relationships/image" Target="../media/image16.jp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video" Target="https://www.youtube.com/embed/5PygDf6E94o?feature=oembed" TargetMode="External"/><Relationship Id="rId5" Type="http://schemas.openxmlformats.org/officeDocument/2006/relationships/image" Target="../media/image25.jpeg"/><Relationship Id="rId4" Type="http://schemas.openxmlformats.org/officeDocument/2006/relationships/hyperlink" Target="https://jb.gg/AI-6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385FF"/>
        </a:solidFill>
        <a:effectLst/>
      </p:bgPr>
    </p:bg>
    <p:spTree>
      <p:nvGrpSpPr>
        <p:cNvPr id="1" name="">
          <a:extLst>
            <a:ext uri="{FF2B5EF4-FFF2-40B4-BE49-F238E27FC236}">
              <a16:creationId xmlns:a16="http://schemas.microsoft.com/office/drawing/2014/main" id="{E4D00FFC-263A-4231-3349-C86CB56C04D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498A317-FDA3-B102-373D-53803CB1EFCA}"/>
              </a:ext>
            </a:extLst>
          </p:cNvPr>
          <p:cNvSpPr/>
          <p:nvPr/>
        </p:nvSpPr>
        <p:spPr>
          <a:xfrm>
            <a:off x="964945" y="776551"/>
            <a:ext cx="10380048" cy="5334766"/>
          </a:xfrm>
          <a:prstGeom prst="rect">
            <a:avLst/>
          </a:prstGeom>
          <a:solidFill>
            <a:srgbClr val="2C3DEC"/>
          </a:solidFill>
          <a:ln>
            <a:solidFill>
              <a:srgbClr val="2C3D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TextBox 7">
            <a:extLst>
              <a:ext uri="{FF2B5EF4-FFF2-40B4-BE49-F238E27FC236}">
                <a16:creationId xmlns:a16="http://schemas.microsoft.com/office/drawing/2014/main" id="{58CDA479-35DD-A95B-2517-A363FFB57393}"/>
              </a:ext>
            </a:extLst>
          </p:cNvPr>
          <p:cNvSpPr txBox="1"/>
          <p:nvPr/>
        </p:nvSpPr>
        <p:spPr>
          <a:xfrm>
            <a:off x="964945" y="823108"/>
            <a:ext cx="10334098" cy="1107996"/>
          </a:xfrm>
          <a:prstGeom prst="rect">
            <a:avLst/>
          </a:prstGeom>
          <a:noFill/>
        </p:spPr>
        <p:txBody>
          <a:bodyPr wrap="square" rtlCol="0">
            <a:spAutoFit/>
          </a:bodyPr>
          <a:lstStyle/>
          <a:p>
            <a:pPr marL="0" marR="0" lvl="0" indent="0" algn="ctr" defTabSz="914400" rtl="0" eaLnBrk="1" fontAlgn="auto" latinLnBrk="0" hangingPunct="1">
              <a:lnSpc>
                <a:spcPct val="88000"/>
              </a:lnSpc>
              <a:spcBef>
                <a:spcPts val="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srgbClr val="7385FF"/>
                </a:solidFill>
                <a:effectLst/>
                <a:uLnTx/>
                <a:uFillTx/>
                <a:latin typeface="C64 Pro Mono" panose="02010609060202080101" pitchFamily="49" charset="77"/>
                <a:ea typeface="+mn-ea"/>
                <a:cs typeface="+mn-cs"/>
              </a:rPr>
              <a:t>**** COMMODORE 64 BASIC V2 ****</a:t>
            </a:r>
          </a:p>
          <a:p>
            <a:pPr marL="0" marR="0" lvl="0" indent="0" algn="l" defTabSz="914400" rtl="0" eaLnBrk="1" fontAlgn="auto" latinLnBrk="0" hangingPunct="1">
              <a:lnSpc>
                <a:spcPct val="88000"/>
              </a:lnSpc>
              <a:spcBef>
                <a:spcPts val="0"/>
              </a:spcBef>
              <a:spcAft>
                <a:spcPts val="0"/>
              </a:spcAft>
              <a:buClrTx/>
              <a:buSzTx/>
              <a:buFont typeface="Arial" panose="020B0604020202020204" pitchFamily="34" charset="0"/>
              <a:buNone/>
              <a:tabLst/>
              <a:defRPr/>
            </a:pPr>
            <a:endParaRPr kumimoji="0" lang="en-US" sz="1500" b="0" i="0" u="none" strike="noStrike" kern="1200" cap="none" spc="0" normalizeH="0" baseline="0" noProof="0" dirty="0">
              <a:ln>
                <a:noFill/>
              </a:ln>
              <a:solidFill>
                <a:srgbClr val="7385FF"/>
              </a:solidFill>
              <a:effectLst/>
              <a:uLnTx/>
              <a:uFillTx/>
              <a:latin typeface="C64 Pro Mono" panose="02010609060202080101" pitchFamily="49" charset="77"/>
              <a:ea typeface="+mn-ea"/>
              <a:cs typeface="+mn-cs"/>
            </a:endParaRPr>
          </a:p>
          <a:p>
            <a:pPr marL="0" marR="0" lvl="0" indent="0" algn="l" defTabSz="914400" rtl="0" eaLnBrk="1" fontAlgn="auto" latinLnBrk="0" hangingPunct="1">
              <a:lnSpc>
                <a:spcPct val="88000"/>
              </a:lnSpc>
              <a:spcBef>
                <a:spcPts val="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srgbClr val="7385FF"/>
                </a:solidFill>
                <a:effectLst/>
                <a:uLnTx/>
                <a:uFillTx/>
                <a:latin typeface="C64 Pro Mono" panose="02010609060202080101" pitchFamily="49" charset="77"/>
                <a:ea typeface="+mn-ea"/>
                <a:cs typeface="+mn-cs"/>
              </a:rPr>
              <a:t> 64K RAM SYSTEM  38911 BASIC BYTES FREE</a:t>
            </a:r>
          </a:p>
          <a:p>
            <a:pPr marL="0" marR="0" lvl="0" indent="0" algn="l" defTabSz="914400" rtl="0" eaLnBrk="1" fontAlgn="auto" latinLnBrk="0" hangingPunct="1">
              <a:lnSpc>
                <a:spcPct val="88000"/>
              </a:lnSpc>
              <a:spcBef>
                <a:spcPts val="0"/>
              </a:spcBef>
              <a:spcAft>
                <a:spcPts val="0"/>
              </a:spcAft>
              <a:buClrTx/>
              <a:buSzTx/>
              <a:buFont typeface="Arial" panose="020B0604020202020204" pitchFamily="34" charset="0"/>
              <a:buNone/>
              <a:tabLst/>
              <a:defRPr/>
            </a:pPr>
            <a:endParaRPr kumimoji="0" lang="en-US" sz="1500" b="0" i="0" u="none" strike="noStrike" kern="1200" cap="none" spc="0" normalizeH="0" baseline="0" noProof="0" dirty="0">
              <a:ln>
                <a:noFill/>
              </a:ln>
              <a:solidFill>
                <a:srgbClr val="7385FF"/>
              </a:solidFill>
              <a:effectLst/>
              <a:uLnTx/>
              <a:uFillTx/>
              <a:latin typeface="C64 Pro Mono" panose="02010609060202080101" pitchFamily="49" charset="77"/>
              <a:ea typeface="+mn-ea"/>
              <a:cs typeface="+mn-cs"/>
            </a:endParaRPr>
          </a:p>
          <a:p>
            <a:pPr marL="0" marR="0" lvl="0" indent="0" algn="l" defTabSz="914400" rtl="0" eaLnBrk="1" fontAlgn="auto" latinLnBrk="0" hangingPunct="1">
              <a:lnSpc>
                <a:spcPct val="88000"/>
              </a:lnSpc>
              <a:spcBef>
                <a:spcPts val="0"/>
              </a:spcBef>
              <a:spcAft>
                <a:spcPts val="0"/>
              </a:spcAft>
              <a:buClrTx/>
              <a:buSzTx/>
              <a:buFont typeface="Arial" panose="020B0604020202020204" pitchFamily="34" charset="0"/>
              <a:buNone/>
              <a:tabLst/>
              <a:defRPr/>
            </a:pPr>
            <a:r>
              <a:rPr kumimoji="0" lang="en-US" sz="1500" b="0" i="0" u="none" strike="noStrike" kern="1200" cap="none" spc="0" normalizeH="0" baseline="0" noProof="0" dirty="0">
                <a:ln>
                  <a:noFill/>
                </a:ln>
                <a:solidFill>
                  <a:srgbClr val="7385FF"/>
                </a:solidFill>
                <a:effectLst/>
                <a:uLnTx/>
                <a:uFillTx/>
                <a:latin typeface="C64 Pro Mono" panose="02010609060202080101" pitchFamily="49" charset="77"/>
                <a:ea typeface="+mn-ea"/>
                <a:cs typeface="+mn-cs"/>
              </a:rPr>
              <a:t>READY.</a:t>
            </a:r>
            <a:endParaRPr lang="LID4096" dirty="0"/>
          </a:p>
        </p:txBody>
      </p:sp>
      <p:sp>
        <p:nvSpPr>
          <p:cNvPr id="9" name="TextBox 8">
            <a:extLst>
              <a:ext uri="{FF2B5EF4-FFF2-40B4-BE49-F238E27FC236}">
                <a16:creationId xmlns:a16="http://schemas.microsoft.com/office/drawing/2014/main" id="{D77CA872-43D1-DCA0-6057-6A7DDF8EE8A6}"/>
              </a:ext>
            </a:extLst>
          </p:cNvPr>
          <p:cNvSpPr txBox="1"/>
          <p:nvPr/>
        </p:nvSpPr>
        <p:spPr>
          <a:xfrm>
            <a:off x="1307653" y="2045016"/>
            <a:ext cx="9576694" cy="3342453"/>
          </a:xfrm>
          <a:prstGeom prst="rect">
            <a:avLst/>
          </a:prstGeom>
          <a:noFill/>
        </p:spPr>
        <p:txBody>
          <a:bodyPr wrap="square" rtlCol="0">
            <a:spAutoFit/>
          </a:bodyPr>
          <a:lstStyle/>
          <a:p>
            <a:pPr marL="0" marR="0" lvl="0" indent="0" algn="ctr" defTabSz="914400" rtl="0" eaLnBrk="1" fontAlgn="auto" latinLnBrk="0" hangingPunct="1">
              <a:lnSpc>
                <a:spcPct val="88000"/>
              </a:lnSpc>
              <a:spcBef>
                <a:spcPts val="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srgbClr val="DDE2FF"/>
                </a:solidFill>
                <a:effectLst/>
                <a:uLnTx/>
                <a:uFillTx/>
                <a:latin typeface="Fixedsys Excelsior 3.01" panose="020B0600070702040204" pitchFamily="34" charset="-120"/>
                <a:ea typeface="Fixedsys Excelsior 3.01" panose="020B0600070702040204" pitchFamily="34" charset="-120"/>
                <a:cs typeface="Fixedsys Excelsior 3.01" panose="020B0600070702040204" pitchFamily="34" charset="-120"/>
              </a:rPr>
              <a:t>RETRO AI</a:t>
            </a:r>
            <a:endParaRPr lang="en-US" sz="4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a:p>
            <a:pPr marL="0" marR="0" lvl="0" indent="0" algn="ctr" defTabSz="914400" rtl="0" eaLnBrk="1" fontAlgn="auto" latinLnBrk="0" hangingPunct="1">
              <a:lnSpc>
                <a:spcPct val="88000"/>
              </a:lnSpc>
              <a:spcBef>
                <a:spcPts val="0"/>
              </a:spcBef>
              <a:spcAft>
                <a:spcPts val="0"/>
              </a:spcAft>
              <a:buClrTx/>
              <a:buSzTx/>
              <a:buFont typeface="Arial" panose="020B0604020202020204" pitchFamily="34" charset="0"/>
              <a:buNone/>
              <a:tabLst/>
              <a:defRPr/>
            </a:pPr>
            <a:endParaRPr kumimoji="0" lang="en-US" sz="4000" b="0" i="0" u="none" strike="noStrike" kern="1200" cap="none" spc="0" normalizeH="0" baseline="0" noProof="0" dirty="0">
              <a:ln>
                <a:noFill/>
              </a:ln>
              <a:solidFill>
                <a:srgbClr val="DDE2FF"/>
              </a:solidFill>
              <a:effectLst/>
              <a:uLnTx/>
              <a:uFillTx/>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a:p>
            <a:pPr marL="0" marR="0" lvl="0" indent="0" algn="ctr" defTabSz="914400" rtl="0" eaLnBrk="1" fontAlgn="auto" latinLnBrk="0" hangingPunct="1">
              <a:lnSpc>
                <a:spcPct val="88000"/>
              </a:lnSpc>
              <a:spcBef>
                <a:spcPts val="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srgbClr val="DDE2FF"/>
                </a:solidFill>
                <a:effectLst/>
                <a:uLnTx/>
                <a:uFillTx/>
                <a:latin typeface="Fixedsys Excelsior 3.01" panose="020B0600070702040204" pitchFamily="34" charset="-120"/>
                <a:ea typeface="Fixedsys Excelsior 3.01" panose="020B0600070702040204" pitchFamily="34" charset="-120"/>
                <a:cs typeface="Fixedsys Excelsior 3.01" panose="020B0600070702040204" pitchFamily="34" charset="-120"/>
              </a:rPr>
              <a:t>AI ALGORITHMS ON THE COMMODORE 64</a:t>
            </a:r>
          </a:p>
          <a:p>
            <a:pPr marL="0" marR="0" lvl="0" indent="0" algn="ctr" defTabSz="914400" rtl="0" eaLnBrk="1" fontAlgn="auto" latinLnBrk="0" hangingPunct="1">
              <a:lnSpc>
                <a:spcPct val="88000"/>
              </a:lnSpc>
              <a:spcBef>
                <a:spcPts val="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srgbClr val="DDE2FF"/>
                </a:solidFill>
                <a:effectLst/>
                <a:uLnTx/>
                <a:uFillTx/>
                <a:latin typeface="Fixedsys Excelsior 3.01" panose="020B0600070702040204" pitchFamily="34" charset="-120"/>
                <a:ea typeface="Fixedsys Excelsior 3.01" panose="020B0600070702040204" pitchFamily="34" charset="-120"/>
                <a:cs typeface="Fixedsys Excelsior 3.01" panose="020B0600070702040204" pitchFamily="34" charset="-120"/>
              </a:rPr>
              <a:t>AND</a:t>
            </a:r>
            <a:r>
              <a:rPr kumimoji="0" lang="en-US" sz="4000" b="0" i="0" u="none" strike="noStrike" kern="1200" cap="none" spc="0" normalizeH="0" noProof="0" dirty="0">
                <a:ln>
                  <a:noFill/>
                </a:ln>
                <a:solidFill>
                  <a:srgbClr val="DDE2FF"/>
                </a:solidFill>
                <a:effectLst/>
                <a:uLnTx/>
                <a:uFillTx/>
                <a:latin typeface="Fixedsys Excelsior 3.01" panose="020B0600070702040204" pitchFamily="34" charset="-120"/>
                <a:ea typeface="Fixedsys Excelsior 3.01" panose="020B0600070702040204" pitchFamily="34" charset="-120"/>
                <a:cs typeface="Fixedsys Excelsior 3.01" panose="020B0600070702040204" pitchFamily="34" charset="-120"/>
              </a:rPr>
              <a:t> HOW THEY APPLY TO MODERN AI</a:t>
            </a:r>
            <a:endParaRPr kumimoji="0" lang="en-US" sz="4000" b="0" i="0" u="none" strike="noStrike" kern="1200" cap="none" spc="0" normalizeH="0" baseline="0" noProof="0" dirty="0">
              <a:ln>
                <a:noFill/>
              </a:ln>
              <a:solidFill>
                <a:srgbClr val="DDE2FF"/>
              </a:solidFill>
              <a:effectLst/>
              <a:uLnTx/>
              <a:uFillTx/>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a:p>
            <a:pPr marL="0" marR="0" lvl="0" indent="0" algn="ctr" defTabSz="914400" rtl="0" eaLnBrk="1" fontAlgn="auto" latinLnBrk="0" hangingPunct="1">
              <a:lnSpc>
                <a:spcPct val="88000"/>
              </a:lnSpc>
              <a:spcBef>
                <a:spcPts val="0"/>
              </a:spcBef>
              <a:spcAft>
                <a:spcPts val="0"/>
              </a:spcAft>
              <a:buClrTx/>
              <a:buSzTx/>
              <a:buFont typeface="Arial" panose="020B0604020202020204" pitchFamily="34" charset="0"/>
              <a:buNone/>
              <a:tabLst/>
              <a:defRPr/>
            </a:pPr>
            <a:endParaRPr lang="en-US" sz="4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a:p>
            <a:pPr marL="0" marR="0" lvl="0" indent="0" algn="ctr" defTabSz="914400" rtl="0" eaLnBrk="1" fontAlgn="auto" latinLnBrk="0" hangingPunct="1">
              <a:lnSpc>
                <a:spcPct val="88000"/>
              </a:lnSpc>
              <a:spcBef>
                <a:spcPts val="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srgbClr val="DDE2FF"/>
                </a:solidFill>
                <a:effectLst/>
                <a:uLnTx/>
                <a:uFillTx/>
                <a:latin typeface="Fixedsys Excelsior 3.01" panose="020B0600070702040204" pitchFamily="34" charset="-120"/>
                <a:ea typeface="Fixedsys Excelsior 3.01" panose="020B0600070702040204" pitchFamily="34" charset="-120"/>
                <a:cs typeface="Fixedsys Excelsior 3.01" panose="020B0600070702040204" pitchFamily="34" charset="-120"/>
              </a:rPr>
              <a:t>RACHEL APPEL</a:t>
            </a:r>
          </a:p>
        </p:txBody>
      </p:sp>
    </p:spTree>
    <p:extLst>
      <p:ext uri="{BB962C8B-B14F-4D97-AF65-F5344CB8AC3E}">
        <p14:creationId xmlns:p14="http://schemas.microsoft.com/office/powerpoint/2010/main" val="237741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226EB7-951C-BB91-4A66-8DB4F4F86C90}"/>
              </a:ext>
            </a:extLst>
          </p:cNvPr>
          <p:cNvSpPr txBox="1">
            <a:spLocks/>
          </p:cNvSpPr>
          <p:nvPr/>
        </p:nvSpPr>
        <p:spPr>
          <a:xfrm>
            <a:off x="1039773" y="2819544"/>
            <a:ext cx="1011245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ALGORITHMS</a:t>
            </a:r>
            <a:endParaRPr lang="LID4096"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400476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hlinkClick r:id="" action="ppaction://macro?name=RunHanoi"/>
            <a:extLst>
              <a:ext uri="{FF2B5EF4-FFF2-40B4-BE49-F238E27FC236}">
                <a16:creationId xmlns:a16="http://schemas.microsoft.com/office/drawing/2014/main" id="{70226EB7-951C-BB91-4A66-8DB4F4F86C90}"/>
              </a:ext>
            </a:extLst>
          </p:cNvPr>
          <p:cNvSpPr txBox="1">
            <a:spLocks/>
          </p:cNvSpPr>
          <p:nvPr/>
        </p:nvSpPr>
        <p:spPr>
          <a:xfrm>
            <a:off x="1039773" y="2819544"/>
            <a:ext cx="1011245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TOWERS OF HANOI</a:t>
            </a:r>
            <a:endParaRPr lang="LID4096"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31441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hlinkClick r:id="rId3"/>
            <a:extLst>
              <a:ext uri="{FF2B5EF4-FFF2-40B4-BE49-F238E27FC236}">
                <a16:creationId xmlns:a16="http://schemas.microsoft.com/office/drawing/2014/main" id="{BB81A29B-D583-942B-173F-9E7B911BC5BA}"/>
              </a:ext>
            </a:extLst>
          </p:cNvPr>
          <p:cNvSpPr txBox="1">
            <a:spLocks/>
          </p:cNvSpPr>
          <p:nvPr/>
        </p:nvSpPr>
        <p:spPr>
          <a:xfrm>
            <a:off x="1039769" y="2071992"/>
            <a:ext cx="10112453" cy="3056268"/>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Binary rule</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Recursive problem solving</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State-space representation</a:t>
            </a:r>
          </a:p>
        </p:txBody>
      </p:sp>
      <p:sp>
        <p:nvSpPr>
          <p:cNvPr id="3" name="TextBox 2">
            <a:hlinkClick r:id="rId3"/>
            <a:extLst>
              <a:ext uri="{FF2B5EF4-FFF2-40B4-BE49-F238E27FC236}">
                <a16:creationId xmlns:a16="http://schemas.microsoft.com/office/drawing/2014/main" id="{8B1EFCB2-A589-BC84-22A6-77DDAC4EE9B7}"/>
              </a:ext>
            </a:extLst>
          </p:cNvPr>
          <p:cNvSpPr txBox="1"/>
          <p:nvPr/>
        </p:nvSpPr>
        <p:spPr>
          <a:xfrm>
            <a:off x="1035456" y="912158"/>
            <a:ext cx="10116766" cy="923330"/>
          </a:xfrm>
          <a:prstGeom prst="rect">
            <a:avLst/>
          </a:prstGeom>
          <a:noFill/>
        </p:spPr>
        <p:txBody>
          <a:bodyPr wrap="square" rtlCol="0">
            <a:spAutoFit/>
          </a:bodyPr>
          <a:lstStyle/>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Towers of Hanoi</a:t>
            </a:r>
            <a:endParaRPr lang="de-DE"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125876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hlinkClick r:id="" action="ppaction://macro?name=KTour"/>
            <a:extLst>
              <a:ext uri="{FF2B5EF4-FFF2-40B4-BE49-F238E27FC236}">
                <a16:creationId xmlns:a16="http://schemas.microsoft.com/office/drawing/2014/main" id="{6C240419-D354-9978-C71C-57FE8B69616E}"/>
              </a:ext>
            </a:extLst>
          </p:cNvPr>
          <p:cNvSpPr txBox="1">
            <a:spLocks/>
          </p:cNvSpPr>
          <p:nvPr/>
        </p:nvSpPr>
        <p:spPr>
          <a:xfrm>
            <a:off x="1039773" y="2819544"/>
            <a:ext cx="1011245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THE KNIGHT’S TOUR</a:t>
            </a:r>
            <a:endParaRPr lang="LID4096"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291934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7ECEF-18F1-F328-B4F9-F50F493955C6}"/>
              </a:ext>
            </a:extLst>
          </p:cNvPr>
          <p:cNvSpPr txBox="1">
            <a:spLocks/>
          </p:cNvSpPr>
          <p:nvPr/>
        </p:nvSpPr>
        <p:spPr>
          <a:xfrm>
            <a:off x="1047288" y="2067591"/>
            <a:ext cx="10112453" cy="3834911"/>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6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Precomputed Sequence-Based Approach (Static Path)</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Mapping and Adjustment of Precomputed Data</a:t>
            </a:r>
          </a:p>
        </p:txBody>
      </p:sp>
      <p:sp>
        <p:nvSpPr>
          <p:cNvPr id="3" name="TextBox 2">
            <a:hlinkClick r:id="rId3"/>
            <a:extLst>
              <a:ext uri="{FF2B5EF4-FFF2-40B4-BE49-F238E27FC236}">
                <a16:creationId xmlns:a16="http://schemas.microsoft.com/office/drawing/2014/main" id="{984C939D-AE09-FF81-6659-91B42EDDE37E}"/>
              </a:ext>
            </a:extLst>
          </p:cNvPr>
          <p:cNvSpPr txBox="1"/>
          <p:nvPr/>
        </p:nvSpPr>
        <p:spPr>
          <a:xfrm>
            <a:off x="1035456" y="893778"/>
            <a:ext cx="10116766" cy="923330"/>
          </a:xfrm>
          <a:prstGeom prst="rect">
            <a:avLst/>
          </a:prstGeom>
          <a:noFill/>
        </p:spPr>
        <p:txBody>
          <a:bodyPr wrap="square" rtlCol="0">
            <a:spAutoFit/>
          </a:bodyPr>
          <a:lstStyle/>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The Knight’s Tour</a:t>
            </a:r>
            <a:endParaRPr lang="de-DE"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4084761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hlinkClick r:id="" action="ppaction://macro?name=TicTacToe"/>
            <a:extLst>
              <a:ext uri="{FF2B5EF4-FFF2-40B4-BE49-F238E27FC236}">
                <a16:creationId xmlns:a16="http://schemas.microsoft.com/office/drawing/2014/main" id="{6C240419-D354-9978-C71C-57FE8B69616E}"/>
              </a:ext>
            </a:extLst>
          </p:cNvPr>
          <p:cNvSpPr txBox="1">
            <a:spLocks/>
          </p:cNvSpPr>
          <p:nvPr/>
        </p:nvSpPr>
        <p:spPr>
          <a:xfrm>
            <a:off x="1039773" y="2819544"/>
            <a:ext cx="1011245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TIC-TAC-TOE</a:t>
            </a:r>
            <a:endParaRPr lang="LID4096"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1156772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CE704-65C5-B5B3-B8A0-D3371BBB3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BE15A8-11B5-0D0D-158D-F0063E24CCA2}"/>
              </a:ext>
            </a:extLst>
          </p:cNvPr>
          <p:cNvSpPr txBox="1">
            <a:spLocks/>
          </p:cNvSpPr>
          <p:nvPr/>
        </p:nvSpPr>
        <p:spPr>
          <a:xfrm>
            <a:off x="1039769" y="2071992"/>
            <a:ext cx="10112453" cy="3056268"/>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Heuristics</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Rule-based systems</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Pattern recognition</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 Minimax-like Move Picking</a:t>
            </a:r>
          </a:p>
        </p:txBody>
      </p:sp>
      <p:sp>
        <p:nvSpPr>
          <p:cNvPr id="4" name="TextBox 3">
            <a:hlinkClick r:id="rId3"/>
            <a:extLst>
              <a:ext uri="{FF2B5EF4-FFF2-40B4-BE49-F238E27FC236}">
                <a16:creationId xmlns:a16="http://schemas.microsoft.com/office/drawing/2014/main" id="{A8BF6771-7341-CE08-827C-1AE779D34CFA}"/>
              </a:ext>
            </a:extLst>
          </p:cNvPr>
          <p:cNvSpPr txBox="1"/>
          <p:nvPr/>
        </p:nvSpPr>
        <p:spPr>
          <a:xfrm>
            <a:off x="1035456" y="919534"/>
            <a:ext cx="10116766" cy="923330"/>
          </a:xfrm>
          <a:prstGeom prst="rect">
            <a:avLst/>
          </a:prstGeom>
          <a:noFill/>
        </p:spPr>
        <p:txBody>
          <a:bodyPr wrap="square" rtlCol="0">
            <a:spAutoFit/>
          </a:bodyPr>
          <a:lstStyle/>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Tic-tac-toe</a:t>
            </a:r>
            <a:endParaRPr lang="de-DE"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1631001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hlinkClick r:id="" action="ppaction://macro?name=Automaton"/>
            <a:extLst>
              <a:ext uri="{FF2B5EF4-FFF2-40B4-BE49-F238E27FC236}">
                <a16:creationId xmlns:a16="http://schemas.microsoft.com/office/drawing/2014/main" id="{6C240419-D354-9978-C71C-57FE8B69616E}"/>
              </a:ext>
            </a:extLst>
          </p:cNvPr>
          <p:cNvSpPr txBox="1">
            <a:spLocks/>
          </p:cNvSpPr>
          <p:nvPr/>
        </p:nvSpPr>
        <p:spPr>
          <a:xfrm>
            <a:off x="1039773" y="2819544"/>
            <a:ext cx="1011245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AUTOMATON</a:t>
            </a:r>
            <a:endParaRPr lang="LID4096"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10757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BF87-721D-F7A4-4BBD-C61C83D395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842F4-339C-68C1-7F66-4FBB3E46709A}"/>
              </a:ext>
            </a:extLst>
          </p:cNvPr>
          <p:cNvSpPr txBox="1">
            <a:spLocks/>
          </p:cNvSpPr>
          <p:nvPr/>
        </p:nvSpPr>
        <p:spPr>
          <a:xfrm>
            <a:off x="1039769" y="2236330"/>
            <a:ext cx="10112453" cy="3056268"/>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Rule-Based Systems</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State machines</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Randomization</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Feedback loops</a:t>
            </a:r>
            <a:endParaRPr lang="LID4096"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
        <p:nvSpPr>
          <p:cNvPr id="3" name="TextBox 2">
            <a:hlinkClick r:id="rId3"/>
            <a:extLst>
              <a:ext uri="{FF2B5EF4-FFF2-40B4-BE49-F238E27FC236}">
                <a16:creationId xmlns:a16="http://schemas.microsoft.com/office/drawing/2014/main" id="{72FC6440-CB75-22C0-B191-FFADC0F97366}"/>
              </a:ext>
            </a:extLst>
          </p:cNvPr>
          <p:cNvSpPr txBox="1"/>
          <p:nvPr/>
        </p:nvSpPr>
        <p:spPr>
          <a:xfrm>
            <a:off x="1035456" y="919534"/>
            <a:ext cx="10116766" cy="923330"/>
          </a:xfrm>
          <a:prstGeom prst="rect">
            <a:avLst/>
          </a:prstGeom>
          <a:noFill/>
        </p:spPr>
        <p:txBody>
          <a:bodyPr wrap="square" rtlCol="0">
            <a:spAutoFit/>
          </a:bodyPr>
          <a:lstStyle/>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Automaton</a:t>
            </a:r>
            <a:endParaRPr lang="de-DE"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2711461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D67EE-6C4B-70F8-42E0-FBF47F3B71FE}"/>
            </a:ext>
          </a:extLst>
        </p:cNvPr>
        <p:cNvGrpSpPr/>
        <p:nvPr/>
      </p:nvGrpSpPr>
      <p:grpSpPr>
        <a:xfrm>
          <a:off x="0" y="0"/>
          <a:ext cx="0" cy="0"/>
          <a:chOff x="0" y="0"/>
          <a:chExt cx="0" cy="0"/>
        </a:xfrm>
      </p:grpSpPr>
      <p:sp>
        <p:nvSpPr>
          <p:cNvPr id="3" name="Title 1">
            <a:hlinkClick r:id="" action="ppaction://macro?name=PerfectLogic"/>
            <a:extLst>
              <a:ext uri="{FF2B5EF4-FFF2-40B4-BE49-F238E27FC236}">
                <a16:creationId xmlns:a16="http://schemas.microsoft.com/office/drawing/2014/main" id="{1FB896AD-B6EF-D9CE-36A6-CBA7617869B5}"/>
              </a:ext>
            </a:extLst>
          </p:cNvPr>
          <p:cNvSpPr txBox="1">
            <a:spLocks/>
          </p:cNvSpPr>
          <p:nvPr/>
        </p:nvSpPr>
        <p:spPr>
          <a:xfrm>
            <a:off x="1039773" y="2777613"/>
            <a:ext cx="10112453" cy="1302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PERFECT LOGIC</a:t>
            </a:r>
          </a:p>
        </p:txBody>
      </p:sp>
    </p:spTree>
    <p:extLst>
      <p:ext uri="{BB962C8B-B14F-4D97-AF65-F5344CB8AC3E}">
        <p14:creationId xmlns:p14="http://schemas.microsoft.com/office/powerpoint/2010/main" val="1314421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226EB7-951C-BB91-4A66-8DB4F4F86C90}"/>
              </a:ext>
            </a:extLst>
          </p:cNvPr>
          <p:cNvSpPr txBox="1">
            <a:spLocks/>
          </p:cNvSpPr>
          <p:nvPr/>
        </p:nvSpPr>
        <p:spPr>
          <a:xfrm>
            <a:off x="7606307" y="1151987"/>
            <a:ext cx="3486235" cy="10012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Book @ archive.org</a:t>
            </a:r>
          </a:p>
          <a:p>
            <a:r>
              <a:rPr lang="en-US" sz="2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hlinkClick r:id="rId3"/>
              </a:rPr>
              <a:t>https://jb.gg/AI-C64-Book</a:t>
            </a:r>
            <a:r>
              <a:rPr lang="en-US" sz="2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 </a:t>
            </a:r>
            <a:endParaRPr lang="LID4096" sz="2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
        <p:nvSpPr>
          <p:cNvPr id="2" name="Title 1">
            <a:extLst>
              <a:ext uri="{FF2B5EF4-FFF2-40B4-BE49-F238E27FC236}">
                <a16:creationId xmlns:a16="http://schemas.microsoft.com/office/drawing/2014/main" id="{FEA03995-13BA-8631-D53F-4248705A51CC}"/>
              </a:ext>
            </a:extLst>
          </p:cNvPr>
          <p:cNvSpPr txBox="1">
            <a:spLocks/>
          </p:cNvSpPr>
          <p:nvPr/>
        </p:nvSpPr>
        <p:spPr>
          <a:xfrm>
            <a:off x="5304065" y="3556447"/>
            <a:ext cx="3276600" cy="100120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Repo with BASIC programs</a:t>
            </a:r>
          </a:p>
          <a:p>
            <a:pPr algn="r"/>
            <a:r>
              <a:rPr lang="en-US" sz="2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hlinkClick r:id="rId4"/>
              </a:rPr>
              <a:t>https://jb.gg/AI-64</a:t>
            </a:r>
            <a:r>
              <a:rPr lang="en-US" sz="2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 </a:t>
            </a:r>
          </a:p>
        </p:txBody>
      </p:sp>
      <p:pic>
        <p:nvPicPr>
          <p:cNvPr id="5" name="Picture 4" descr="A computer keyboard with a logo and text&#10;&#10;AI-generated content may be incorrect.">
            <a:extLst>
              <a:ext uri="{FF2B5EF4-FFF2-40B4-BE49-F238E27FC236}">
                <a16:creationId xmlns:a16="http://schemas.microsoft.com/office/drawing/2014/main" id="{7FA42CF5-AB86-A89E-573B-A3F7C76960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3114" y="1084220"/>
            <a:ext cx="3072581" cy="4608871"/>
          </a:xfrm>
          <a:prstGeom prst="rect">
            <a:avLst/>
          </a:prstGeom>
        </p:spPr>
      </p:pic>
      <p:pic>
        <p:nvPicPr>
          <p:cNvPr id="1026" name="Picture 2" descr="QR Code Image">
            <a:extLst>
              <a:ext uri="{FF2B5EF4-FFF2-40B4-BE49-F238E27FC236}">
                <a16:creationId xmlns:a16="http://schemas.microsoft.com/office/drawing/2014/main" id="{133BC655-3050-3589-786F-C9C60BBF84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5851" y="3488679"/>
            <a:ext cx="2137950" cy="2137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R Code Image">
            <a:extLst>
              <a:ext uri="{FF2B5EF4-FFF2-40B4-BE49-F238E27FC236}">
                <a16:creationId xmlns:a16="http://schemas.microsoft.com/office/drawing/2014/main" id="{ACC9D046-A3FF-9F3C-E477-5CA2783682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4065" y="1084219"/>
            <a:ext cx="2137951" cy="213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912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7389E-C249-F075-2B72-18C01603F1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0871DC-EB1B-852E-68DF-FC02788C588F}"/>
              </a:ext>
            </a:extLst>
          </p:cNvPr>
          <p:cNvSpPr txBox="1">
            <a:spLocks/>
          </p:cNvSpPr>
          <p:nvPr/>
        </p:nvSpPr>
        <p:spPr>
          <a:xfrm>
            <a:off x="1039769" y="2071992"/>
            <a:ext cx="10112453" cy="3056268"/>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Relationship propagation</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Logical inference</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Pattern-matching</a:t>
            </a:r>
          </a:p>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Knowledge Representation</a:t>
            </a:r>
          </a:p>
        </p:txBody>
      </p:sp>
      <p:sp>
        <p:nvSpPr>
          <p:cNvPr id="3" name="TextBox 2">
            <a:hlinkClick r:id="rId3"/>
            <a:extLst>
              <a:ext uri="{FF2B5EF4-FFF2-40B4-BE49-F238E27FC236}">
                <a16:creationId xmlns:a16="http://schemas.microsoft.com/office/drawing/2014/main" id="{61B007C0-B042-5905-1135-C701C9EC3D00}"/>
              </a:ext>
            </a:extLst>
          </p:cNvPr>
          <p:cNvSpPr txBox="1"/>
          <p:nvPr/>
        </p:nvSpPr>
        <p:spPr>
          <a:xfrm>
            <a:off x="1035456" y="1016127"/>
            <a:ext cx="10116766" cy="923330"/>
          </a:xfrm>
          <a:prstGeom prst="rect">
            <a:avLst/>
          </a:prstGeom>
          <a:noFill/>
        </p:spPr>
        <p:txBody>
          <a:bodyPr wrap="square" rtlCol="0">
            <a:spAutoFit/>
          </a:bodyPr>
          <a:lstStyle/>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Perfect Logic</a:t>
            </a:r>
            <a:endParaRPr lang="de-DE"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975201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hlinkClick r:id="" action="ppaction://macro?name=Eliza"/>
            <a:extLst>
              <a:ext uri="{FF2B5EF4-FFF2-40B4-BE49-F238E27FC236}">
                <a16:creationId xmlns:a16="http://schemas.microsoft.com/office/drawing/2014/main" id="{6C240419-D354-9978-C71C-57FE8B69616E}"/>
              </a:ext>
            </a:extLst>
          </p:cNvPr>
          <p:cNvSpPr txBox="1">
            <a:spLocks/>
          </p:cNvSpPr>
          <p:nvPr/>
        </p:nvSpPr>
        <p:spPr>
          <a:xfrm>
            <a:off x="1039773" y="2777613"/>
            <a:ext cx="10112453" cy="130277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ELIZA-LIKE PROGRAM</a:t>
            </a:r>
          </a:p>
        </p:txBody>
      </p:sp>
    </p:spTree>
    <p:extLst>
      <p:ext uri="{BB962C8B-B14F-4D97-AF65-F5344CB8AC3E}">
        <p14:creationId xmlns:p14="http://schemas.microsoft.com/office/powerpoint/2010/main" val="3469181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C240419-D354-9978-C71C-57FE8B69616E}"/>
              </a:ext>
            </a:extLst>
          </p:cNvPr>
          <p:cNvSpPr txBox="1">
            <a:spLocks/>
          </p:cNvSpPr>
          <p:nvPr/>
        </p:nvSpPr>
        <p:spPr>
          <a:xfrm>
            <a:off x="1035456" y="2168819"/>
            <a:ext cx="10112453" cy="392947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Pattern matching</a:t>
            </a:r>
            <a:b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br>
            <a: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Template based output gen</a:t>
            </a:r>
          </a:p>
          <a:p>
            <a:pPr algn="ctr"/>
            <a: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Substitution rules</a:t>
            </a:r>
          </a:p>
          <a:p>
            <a:pPr algn="ctr"/>
            <a: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Script-Driven responses</a:t>
            </a:r>
            <a:endParaRPr lang="LID4096"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
        <p:nvSpPr>
          <p:cNvPr id="4" name="TextBox 3">
            <a:hlinkClick r:id="rId3"/>
            <a:extLst>
              <a:ext uri="{FF2B5EF4-FFF2-40B4-BE49-F238E27FC236}">
                <a16:creationId xmlns:a16="http://schemas.microsoft.com/office/drawing/2014/main" id="{F81E2354-70D1-7132-8458-652D5B10E691}"/>
              </a:ext>
            </a:extLst>
          </p:cNvPr>
          <p:cNvSpPr txBox="1"/>
          <p:nvPr/>
        </p:nvSpPr>
        <p:spPr>
          <a:xfrm>
            <a:off x="1035456" y="951729"/>
            <a:ext cx="10116766" cy="923330"/>
          </a:xfrm>
          <a:prstGeom prst="rect">
            <a:avLst/>
          </a:prstGeom>
          <a:noFill/>
        </p:spPr>
        <p:txBody>
          <a:bodyPr wrap="square" rtlCol="0">
            <a:spAutoFit/>
          </a:bodyPr>
          <a:lstStyle/>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ELIZA-like program</a:t>
            </a:r>
            <a:endParaRPr lang="de-DE"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1621873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D4E54-6360-66AA-A3A4-E4C7BD47951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853AB39-2574-86F8-C5F4-3EF6C3DB9C28}"/>
              </a:ext>
            </a:extLst>
          </p:cNvPr>
          <p:cNvSpPr txBox="1">
            <a:spLocks/>
          </p:cNvSpPr>
          <p:nvPr/>
        </p:nvSpPr>
        <p:spPr>
          <a:xfrm>
            <a:off x="1035456" y="2168819"/>
            <a:ext cx="10112453" cy="392947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Parry 1972</a:t>
            </a:r>
          </a:p>
          <a:p>
            <a:pPr algn="ctr"/>
            <a:r>
              <a:rPr lang="en-US" sz="4800" dirty="0" err="1">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Jabberwacky</a:t>
            </a:r>
            <a: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 1988</a:t>
            </a:r>
          </a:p>
          <a:p>
            <a:pPr algn="ctr"/>
            <a: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Dr </a:t>
            </a:r>
            <a:r>
              <a:rPr lang="en-US" sz="4800" dirty="0" err="1">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Sbaitso</a:t>
            </a:r>
            <a: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 1992</a:t>
            </a:r>
          </a:p>
          <a:p>
            <a:pPr algn="ctr"/>
            <a: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A.L.I.C.E 2001</a:t>
            </a:r>
          </a:p>
          <a:p>
            <a:pPr algn="ctr"/>
            <a:r>
              <a:rPr lang="en-US" sz="4800" dirty="0" err="1">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SmarterChild</a:t>
            </a:r>
            <a: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 2001</a:t>
            </a:r>
            <a:b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br>
            <a:r>
              <a:rPr lang="en-US" sz="4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Siri 2011/Cortana 2014/Alexa 2014</a:t>
            </a:r>
          </a:p>
        </p:txBody>
      </p:sp>
      <p:sp>
        <p:nvSpPr>
          <p:cNvPr id="4" name="TextBox 3">
            <a:hlinkClick r:id="rId3"/>
            <a:extLst>
              <a:ext uri="{FF2B5EF4-FFF2-40B4-BE49-F238E27FC236}">
                <a16:creationId xmlns:a16="http://schemas.microsoft.com/office/drawing/2014/main" id="{648D7F84-D32A-681C-BD93-BC3EC22BAF0F}"/>
              </a:ext>
            </a:extLst>
          </p:cNvPr>
          <p:cNvSpPr txBox="1"/>
          <p:nvPr/>
        </p:nvSpPr>
        <p:spPr>
          <a:xfrm>
            <a:off x="1035456" y="977489"/>
            <a:ext cx="10116766" cy="923330"/>
          </a:xfrm>
          <a:prstGeom prst="rect">
            <a:avLst/>
          </a:prstGeom>
          <a:noFill/>
        </p:spPr>
        <p:txBody>
          <a:bodyPr wrap="square" rtlCol="0">
            <a:spAutoFit/>
          </a:bodyPr>
          <a:lstStyle/>
          <a:p>
            <a:pPr algn="ctr"/>
            <a:r>
              <a:rPr lang="en-US"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ELIZA’s influence</a:t>
            </a:r>
            <a:endParaRPr lang="de-DE" sz="5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3989095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8C14D-3EB9-2629-E1BF-62F98538C55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0E1697E-1FCB-9522-E04D-0FFA48BD0BD5}"/>
              </a:ext>
            </a:extLst>
          </p:cNvPr>
          <p:cNvSpPr txBox="1">
            <a:spLocks/>
          </p:cNvSpPr>
          <p:nvPr/>
        </p:nvSpPr>
        <p:spPr>
          <a:xfrm>
            <a:off x="1039773" y="942798"/>
            <a:ext cx="10112453" cy="4907090"/>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 program like ELIZA was apt to get out of hand. One of the unfortunate effects of ELIZA was that people took the program seriously…People tended to regard the computer as a personality and shared their personal feelings with the computer.</a:t>
            </a:r>
          </a:p>
          <a:p>
            <a:endParaRPr lang="en-US" sz="36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a:p>
            <a:r>
              <a:rPr lang="en-US" sz="36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They were caught by the illusion. </a:t>
            </a:r>
          </a:p>
          <a:p>
            <a:endParaRPr lang="en-US" sz="36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a:p>
            <a:r>
              <a:rPr lang="en-US" sz="3600" dirty="0">
                <a:solidFill>
                  <a:srgbClr val="EFF1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Beware of this attitude as you examine any artificial intelligence programs.”</a:t>
            </a:r>
            <a:endParaRPr lang="LID4096" sz="3600" dirty="0">
              <a:solidFill>
                <a:srgbClr val="EFF1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98175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8079E-B3C6-0C4F-D9C4-F89EF4583FB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6FBEEC4-C9DD-7A6B-515A-C1CB0AB6C3A9}"/>
              </a:ext>
            </a:extLst>
          </p:cNvPr>
          <p:cNvSpPr txBox="1">
            <a:spLocks/>
          </p:cNvSpPr>
          <p:nvPr/>
        </p:nvSpPr>
        <p:spPr>
          <a:xfrm>
            <a:off x="1039773" y="2819544"/>
            <a:ext cx="1011245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THE AI EFFECT</a:t>
            </a:r>
            <a:endParaRPr lang="LID4096"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833389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computer screen with a large round object&#10;&#10;Description automatically generated">
            <a:extLst>
              <a:ext uri="{FF2B5EF4-FFF2-40B4-BE49-F238E27FC236}">
                <a16:creationId xmlns:a16="http://schemas.microsoft.com/office/drawing/2014/main" id="{B175E74E-C95A-5DE9-7360-04443D3B3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0456" y="1409754"/>
            <a:ext cx="1976387" cy="1976387"/>
          </a:xfrm>
          <a:prstGeom prst="rect">
            <a:avLst/>
          </a:prstGeom>
        </p:spPr>
      </p:pic>
      <p:pic>
        <p:nvPicPr>
          <p:cNvPr id="5" name="Picture 4" descr="A cartoon of a device&#10;&#10;Description automatically generated">
            <a:extLst>
              <a:ext uri="{FF2B5EF4-FFF2-40B4-BE49-F238E27FC236}">
                <a16:creationId xmlns:a16="http://schemas.microsoft.com/office/drawing/2014/main" id="{A1CECA90-F698-81C7-7399-4E47AB18E2FC}"/>
              </a:ext>
            </a:extLst>
          </p:cNvPr>
          <p:cNvPicPr>
            <a:picLocks noChangeAspect="1"/>
          </p:cNvPicPr>
          <p:nvPr/>
        </p:nvPicPr>
        <p:blipFill>
          <a:blip r:embed="rId4"/>
          <a:stretch>
            <a:fillRect/>
          </a:stretch>
        </p:blipFill>
        <p:spPr>
          <a:xfrm>
            <a:off x="5108013" y="1404928"/>
            <a:ext cx="1981174" cy="1981174"/>
          </a:xfrm>
          <a:prstGeom prst="rect">
            <a:avLst/>
          </a:prstGeom>
        </p:spPr>
      </p:pic>
      <p:pic>
        <p:nvPicPr>
          <p:cNvPr id="7" name="Picture 6" descr="A pixel art of two people playing chess&#10;&#10;Description automatically generated">
            <a:extLst>
              <a:ext uri="{FF2B5EF4-FFF2-40B4-BE49-F238E27FC236}">
                <a16:creationId xmlns:a16="http://schemas.microsoft.com/office/drawing/2014/main" id="{9A168AAF-8851-3EE0-0BE9-AD69F4426FE3}"/>
              </a:ext>
            </a:extLst>
          </p:cNvPr>
          <p:cNvPicPr>
            <a:picLocks noChangeAspect="1"/>
          </p:cNvPicPr>
          <p:nvPr/>
        </p:nvPicPr>
        <p:blipFill>
          <a:blip r:embed="rId5"/>
          <a:stretch>
            <a:fillRect/>
          </a:stretch>
        </p:blipFill>
        <p:spPr>
          <a:xfrm>
            <a:off x="2590504" y="1404928"/>
            <a:ext cx="1976386" cy="1976386"/>
          </a:xfrm>
          <a:prstGeom prst="rect">
            <a:avLst/>
          </a:prstGeom>
        </p:spPr>
      </p:pic>
      <p:pic>
        <p:nvPicPr>
          <p:cNvPr id="8" name="Picture 7" descr="A pixelated cell phone with a colorful light&#10;&#10;Description automatically generated">
            <a:extLst>
              <a:ext uri="{FF2B5EF4-FFF2-40B4-BE49-F238E27FC236}">
                <a16:creationId xmlns:a16="http://schemas.microsoft.com/office/drawing/2014/main" id="{8796717A-C720-EE7B-E1B1-B3E042E0EF72}"/>
              </a:ext>
            </a:extLst>
          </p:cNvPr>
          <p:cNvPicPr>
            <a:picLocks noChangeAspect="1"/>
          </p:cNvPicPr>
          <p:nvPr/>
        </p:nvPicPr>
        <p:blipFill>
          <a:blip r:embed="rId6"/>
          <a:stretch>
            <a:fillRect/>
          </a:stretch>
        </p:blipFill>
        <p:spPr>
          <a:xfrm>
            <a:off x="5117628" y="3606244"/>
            <a:ext cx="1971559" cy="1971559"/>
          </a:xfrm>
          <a:prstGeom prst="rect">
            <a:avLst/>
          </a:prstGeom>
        </p:spPr>
      </p:pic>
      <p:pic>
        <p:nvPicPr>
          <p:cNvPr id="1026" name="Picture 2" descr="8-bit art style image of a navigational map for a GPS system">
            <a:extLst>
              <a:ext uri="{FF2B5EF4-FFF2-40B4-BE49-F238E27FC236}">
                <a16:creationId xmlns:a16="http://schemas.microsoft.com/office/drawing/2014/main" id="{3819E426-F39F-ED6B-4EAE-AD07DDDA84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129" y="3601416"/>
            <a:ext cx="1976387" cy="194972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8-bit image of a robot building a car">
            <a:extLst>
              <a:ext uri="{FF2B5EF4-FFF2-40B4-BE49-F238E27FC236}">
                <a16:creationId xmlns:a16="http://schemas.microsoft.com/office/drawing/2014/main" id="{266A0168-C354-E95A-60A7-10E1631E70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0870" y="3601417"/>
            <a:ext cx="1976387" cy="19763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DE4AE58-F9FF-70E2-3958-92EAD3429412}"/>
              </a:ext>
            </a:extLst>
          </p:cNvPr>
          <p:cNvPicPr>
            <a:picLocks noChangeAspect="1"/>
          </p:cNvPicPr>
          <p:nvPr/>
        </p:nvPicPr>
        <p:blipFill>
          <a:blip r:embed="rId9"/>
          <a:stretch>
            <a:fillRect/>
          </a:stretch>
        </p:blipFill>
        <p:spPr>
          <a:xfrm>
            <a:off x="7041718" y="2599889"/>
            <a:ext cx="1976387" cy="1976387"/>
          </a:xfrm>
          <a:prstGeom prst="rect">
            <a:avLst/>
          </a:prstGeom>
        </p:spPr>
      </p:pic>
      <p:pic>
        <p:nvPicPr>
          <p:cNvPr id="3" name="Picture 2" descr="8-bit style art showing AlphaGo beating Lee Sedol">
            <a:extLst>
              <a:ext uri="{FF2B5EF4-FFF2-40B4-BE49-F238E27FC236}">
                <a16:creationId xmlns:a16="http://schemas.microsoft.com/office/drawing/2014/main" id="{C8A0E704-5734-C1B2-8B3E-E8DF63BF61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6516" y="2613184"/>
            <a:ext cx="2013933" cy="20139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xel art of a black circular object&#10;&#10;AI-generated content may be incorrect.">
            <a:extLst>
              <a:ext uri="{FF2B5EF4-FFF2-40B4-BE49-F238E27FC236}">
                <a16:creationId xmlns:a16="http://schemas.microsoft.com/office/drawing/2014/main" id="{449A8D9B-1DFA-F8C3-FFF4-EA9C44351B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1391" y="2646905"/>
            <a:ext cx="1908943" cy="1908943"/>
          </a:xfrm>
          <a:prstGeom prst="rect">
            <a:avLst/>
          </a:prstGeom>
        </p:spPr>
      </p:pic>
    </p:spTree>
    <p:extLst>
      <p:ext uri="{BB962C8B-B14F-4D97-AF65-F5344CB8AC3E}">
        <p14:creationId xmlns:p14="http://schemas.microsoft.com/office/powerpoint/2010/main" val="178265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532DBD-DB5B-6A6F-4D8A-292B53277881}"/>
              </a:ext>
            </a:extLst>
          </p:cNvPr>
          <p:cNvSpPr txBox="1">
            <a:spLocks/>
          </p:cNvSpPr>
          <p:nvPr/>
        </p:nvSpPr>
        <p:spPr>
          <a:xfrm>
            <a:off x="1039773" y="2161735"/>
            <a:ext cx="4127759" cy="2377439"/>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40 YEARS INTO THE FUTURE</a:t>
            </a:r>
            <a:endParaRPr lang="LID4096"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pic>
        <p:nvPicPr>
          <p:cNvPr id="2054" name="Picture 6" descr="Replace the word CONFERENCE with &quot;RETRO AI: IN 2025 AI WAS CRAP&quot;">
            <a:extLst>
              <a:ext uri="{FF2B5EF4-FFF2-40B4-BE49-F238E27FC236}">
                <a16:creationId xmlns:a16="http://schemas.microsoft.com/office/drawing/2014/main" id="{E33E06C7-0821-5EA9-53F3-F7B320B67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753" y="1061999"/>
            <a:ext cx="4733999" cy="4733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2BF8C7D-6FFB-3663-8FE5-052578EDD654}"/>
              </a:ext>
            </a:extLst>
          </p:cNvPr>
          <p:cNvPicPr>
            <a:picLocks noChangeAspect="1"/>
          </p:cNvPicPr>
          <p:nvPr/>
        </p:nvPicPr>
        <p:blipFill>
          <a:blip r:embed="rId4"/>
          <a:stretch>
            <a:fillRect/>
          </a:stretch>
        </p:blipFill>
        <p:spPr>
          <a:xfrm>
            <a:off x="5767753" y="1061998"/>
            <a:ext cx="4733999" cy="4733999"/>
          </a:xfrm>
          <a:prstGeom prst="rect">
            <a:avLst/>
          </a:prstGeom>
        </p:spPr>
      </p:pic>
    </p:spTree>
    <p:extLst>
      <p:ext uri="{BB962C8B-B14F-4D97-AF65-F5344CB8AC3E}">
        <p14:creationId xmlns:p14="http://schemas.microsoft.com/office/powerpoint/2010/main" val="386594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7F3881-3BCF-8874-A820-B35C948E1377}"/>
              </a:ext>
            </a:extLst>
          </p:cNvPr>
          <p:cNvSpPr txBox="1"/>
          <p:nvPr/>
        </p:nvSpPr>
        <p:spPr>
          <a:xfrm>
            <a:off x="7511417" y="5109987"/>
            <a:ext cx="3385578" cy="646331"/>
          </a:xfrm>
          <a:prstGeom prst="rect">
            <a:avLst/>
          </a:prstGeom>
          <a:noFill/>
        </p:spPr>
        <p:txBody>
          <a:bodyPr wrap="square">
            <a:spAutoFit/>
          </a:bodyPr>
          <a:lstStyle/>
          <a:p>
            <a:r>
              <a:rPr lang="en-US" sz="1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Repo with BASIC programs</a:t>
            </a:r>
          </a:p>
          <a:p>
            <a:r>
              <a:rPr lang="en-US" sz="1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hlinkClick r:id="rId4"/>
              </a:rPr>
              <a:t>https://jb.gg/AI-64</a:t>
            </a:r>
            <a:r>
              <a:rPr lang="en-US" sz="18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 </a:t>
            </a:r>
          </a:p>
        </p:txBody>
      </p:sp>
      <p:sp>
        <p:nvSpPr>
          <p:cNvPr id="3" name="Title 1">
            <a:extLst>
              <a:ext uri="{FF2B5EF4-FFF2-40B4-BE49-F238E27FC236}">
                <a16:creationId xmlns:a16="http://schemas.microsoft.com/office/drawing/2014/main" id="{6C240419-D354-9978-C71C-57FE8B69616E}"/>
              </a:ext>
            </a:extLst>
          </p:cNvPr>
          <p:cNvSpPr txBox="1">
            <a:spLocks/>
          </p:cNvSpPr>
          <p:nvPr/>
        </p:nvSpPr>
        <p:spPr>
          <a:xfrm>
            <a:off x="1039773" y="1562244"/>
            <a:ext cx="1011245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THANK YOU!</a:t>
            </a:r>
            <a:endParaRPr lang="LID4096"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
        <p:nvSpPr>
          <p:cNvPr id="2" name="Subtitle 2">
            <a:extLst>
              <a:ext uri="{FF2B5EF4-FFF2-40B4-BE49-F238E27FC236}">
                <a16:creationId xmlns:a16="http://schemas.microsoft.com/office/drawing/2014/main" id="{86159924-A70D-9CCD-A32D-A9B157BE5D91}"/>
              </a:ext>
            </a:extLst>
          </p:cNvPr>
          <p:cNvSpPr txBox="1">
            <a:spLocks/>
          </p:cNvSpPr>
          <p:nvPr/>
        </p:nvSpPr>
        <p:spPr>
          <a:xfrm>
            <a:off x="1244599" y="4834597"/>
            <a:ext cx="4927601" cy="11153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Rachel Appel</a:t>
            </a:r>
          </a:p>
          <a:p>
            <a:pPr marL="0" indent="0">
              <a:buNone/>
            </a:pPr>
            <a:r>
              <a:rPr lang="en-US" dirty="0">
                <a:solidFill>
                  <a:schemeClr val="bg1"/>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rachel@rachelappel.com</a:t>
            </a:r>
          </a:p>
        </p:txBody>
      </p:sp>
      <p:pic>
        <p:nvPicPr>
          <p:cNvPr id="7" name="Online Media 3" title="Commodore SX-64 TV Ad 1984">
            <a:hlinkClick r:id="" action="ppaction://media"/>
            <a:extLst>
              <a:ext uri="{FF2B5EF4-FFF2-40B4-BE49-F238E27FC236}">
                <a16:creationId xmlns:a16="http://schemas.microsoft.com/office/drawing/2014/main" id="{2CE5F153-6FBD-CC33-BE53-968534C4B8DE}"/>
              </a:ext>
            </a:extLst>
          </p:cNvPr>
          <p:cNvPicPr>
            <a:picLocks noRot="1" noChangeAspect="1"/>
          </p:cNvPicPr>
          <p:nvPr>
            <a:videoFile r:link="rId1"/>
          </p:nvPr>
        </p:nvPicPr>
        <p:blipFill>
          <a:blip r:embed="rId5"/>
          <a:stretch>
            <a:fillRect/>
          </a:stretch>
        </p:blipFill>
        <p:spPr>
          <a:xfrm>
            <a:off x="2956810" y="1047535"/>
            <a:ext cx="6278377" cy="4708783"/>
          </a:xfrm>
          <a:prstGeom prst="rect">
            <a:avLst/>
          </a:prstGeom>
        </p:spPr>
      </p:pic>
      <p:sp>
        <p:nvSpPr>
          <p:cNvPr id="4" name="TextBox 3">
            <a:extLst>
              <a:ext uri="{FF2B5EF4-FFF2-40B4-BE49-F238E27FC236}">
                <a16:creationId xmlns:a16="http://schemas.microsoft.com/office/drawing/2014/main" id="{B7322CDB-0061-E6F9-60D7-160D867DEADE}"/>
              </a:ext>
            </a:extLst>
          </p:cNvPr>
          <p:cNvSpPr txBox="1"/>
          <p:nvPr/>
        </p:nvSpPr>
        <p:spPr>
          <a:xfrm>
            <a:off x="1039773" y="2958433"/>
            <a:ext cx="10112453" cy="1323439"/>
          </a:xfrm>
          <a:prstGeom prst="rect">
            <a:avLst/>
          </a:prstGeom>
          <a:noFill/>
        </p:spPr>
        <p:txBody>
          <a:bodyPr wrap="square" rtlCol="0">
            <a:spAutoFit/>
          </a:bodyPr>
          <a:lstStyle/>
          <a:p>
            <a:pPr algn="ctr"/>
            <a:r>
              <a:rPr lang="en-US" sz="2000" dirty="0">
                <a:solidFill>
                  <a:srgbClr val="EFF1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SPECIAL THANKS TO </a:t>
            </a:r>
          </a:p>
          <a:p>
            <a:pPr algn="ctr"/>
            <a:r>
              <a:rPr lang="en-US" sz="2000" dirty="0">
                <a:solidFill>
                  <a:srgbClr val="EFF1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DENNIS C. DIETRICH </a:t>
            </a:r>
          </a:p>
          <a:p>
            <a:pPr algn="ctr"/>
            <a:r>
              <a:rPr lang="en-US" sz="2000" dirty="0">
                <a:solidFill>
                  <a:srgbClr val="EFF1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FOR HELPING WITH THE DEMOS </a:t>
            </a:r>
          </a:p>
          <a:p>
            <a:pPr algn="ctr"/>
            <a:r>
              <a:rPr lang="en-US" sz="2000" dirty="0">
                <a:solidFill>
                  <a:srgbClr val="EFF1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AND DEMO OPTIMIZATIONS</a:t>
            </a:r>
            <a:endParaRPr lang="de-DE" sz="2000" dirty="0">
              <a:solidFill>
                <a:srgbClr val="EFF1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371514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withEffect">
                                  <p:stCondLst>
                                    <p:cond delay="0"/>
                                  </p:stCondLst>
                                  <p:childTnLst>
                                    <p:cmd type="call" cmd="playFrom(0.0)">
                                      <p:cBhvr>
                                        <p:cTn id="18" dur="1" fill="hold"/>
                                        <p:tgtEl>
                                          <p:spTgt spid="7"/>
                                        </p:tgtEl>
                                      </p:cBhvr>
                                    </p:cmd>
                                  </p:childTnLst>
                                </p:cTn>
                              </p:par>
                            </p:childTnLst>
                          </p:cTn>
                        </p:par>
                      </p:childTnLst>
                    </p:cTn>
                  </p:par>
                </p:childTnLst>
              </p:cTn>
              <p:nextCondLst>
                <p:cond evt="onClick" delay="0">
                  <p:tgtEl>
                    <p:spTgt spid="7"/>
                  </p:tgtEl>
                </p:cond>
              </p:nextCondLst>
            </p:seq>
            <p:video>
              <p:cMediaNode vol="80000">
                <p:cTn id="19" fill="hold" display="0">
                  <p:stCondLst>
                    <p:cond delay="indefinite"/>
                  </p:stCondLst>
                </p:cTn>
                <p:tgtEl>
                  <p:spTgt spid="7"/>
                </p:tgtEl>
              </p:cMediaNode>
            </p:video>
          </p:childTnLst>
        </p:cTn>
      </p:par>
    </p:tnLst>
    <p:bldLst>
      <p:bldP spid="6" grpId="0"/>
      <p:bldP spid="3" grpId="1"/>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ook page image">
            <a:extLst>
              <a:ext uri="{FF2B5EF4-FFF2-40B4-BE49-F238E27FC236}">
                <a16:creationId xmlns:a16="http://schemas.microsoft.com/office/drawing/2014/main" id="{203D99FB-92C6-726C-12F4-B9198FCBD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917" y="1071606"/>
            <a:ext cx="2418448" cy="36544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193B03D-1950-2874-FAE5-D2F0678B0007}"/>
              </a:ext>
            </a:extLst>
          </p:cNvPr>
          <p:cNvSpPr txBox="1"/>
          <p:nvPr/>
        </p:nvSpPr>
        <p:spPr>
          <a:xfrm>
            <a:off x="5733148" y="2251786"/>
            <a:ext cx="5286051" cy="523220"/>
          </a:xfrm>
          <a:prstGeom prst="rect">
            <a:avLst/>
          </a:prstGeom>
          <a:noFill/>
        </p:spPr>
        <p:txBody>
          <a:bodyPr wrap="square">
            <a:spAutoFit/>
          </a:bodyPr>
          <a:lstStyle/>
          <a:p>
            <a:r>
              <a:rPr lang="en-US" sz="2800" dirty="0">
                <a:solidFill>
                  <a:schemeClr val="bg1"/>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https://jb.gg/Explore-AI-C64</a:t>
            </a:r>
            <a:endParaRPr lang="de-DE" sz="2800" dirty="0">
              <a:solidFill>
                <a:schemeClr val="bg1"/>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
        <p:nvSpPr>
          <p:cNvPr id="11" name="TextBox 10">
            <a:extLst>
              <a:ext uri="{FF2B5EF4-FFF2-40B4-BE49-F238E27FC236}">
                <a16:creationId xmlns:a16="http://schemas.microsoft.com/office/drawing/2014/main" id="{8E96DF3E-E656-5F78-2144-4DE6DC7CE91F}"/>
              </a:ext>
            </a:extLst>
          </p:cNvPr>
          <p:cNvSpPr txBox="1"/>
          <p:nvPr/>
        </p:nvSpPr>
        <p:spPr>
          <a:xfrm>
            <a:off x="4046156" y="1207134"/>
            <a:ext cx="6295273" cy="523220"/>
          </a:xfrm>
          <a:prstGeom prst="rect">
            <a:avLst/>
          </a:prstGeom>
          <a:noFill/>
        </p:spPr>
        <p:txBody>
          <a:bodyPr wrap="square">
            <a:spAutoFit/>
          </a:bodyPr>
          <a:lstStyle/>
          <a:p>
            <a:r>
              <a:rPr lang="de-DE" sz="2800" dirty="0">
                <a:solidFill>
                  <a:schemeClr val="bg1"/>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https://jb.gg/AI-C64-Microthink</a:t>
            </a:r>
          </a:p>
        </p:txBody>
      </p:sp>
      <p:pic>
        <p:nvPicPr>
          <p:cNvPr id="3" name="Picture 2" descr="A close-up of a video game&#10;&#10;AI-generated content may be incorrect.">
            <a:extLst>
              <a:ext uri="{FF2B5EF4-FFF2-40B4-BE49-F238E27FC236}">
                <a16:creationId xmlns:a16="http://schemas.microsoft.com/office/drawing/2014/main" id="{0ECE4D24-9DE2-F303-C03E-55C2A1824D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917" y="1071606"/>
            <a:ext cx="2468099" cy="3702148"/>
          </a:xfrm>
          <a:prstGeom prst="rect">
            <a:avLst/>
          </a:prstGeom>
        </p:spPr>
      </p:pic>
      <p:sp>
        <p:nvSpPr>
          <p:cNvPr id="4" name="TextBox 3">
            <a:extLst>
              <a:ext uri="{FF2B5EF4-FFF2-40B4-BE49-F238E27FC236}">
                <a16:creationId xmlns:a16="http://schemas.microsoft.com/office/drawing/2014/main" id="{72FE7683-3801-2D5A-FDD7-C74023532C63}"/>
              </a:ext>
            </a:extLst>
          </p:cNvPr>
          <p:cNvSpPr txBox="1"/>
          <p:nvPr/>
        </p:nvSpPr>
        <p:spPr>
          <a:xfrm>
            <a:off x="6096000" y="4606214"/>
            <a:ext cx="4963886" cy="923330"/>
          </a:xfrm>
          <a:prstGeom prst="rect">
            <a:avLst/>
          </a:prstGeom>
          <a:noFill/>
        </p:spPr>
        <p:txBody>
          <a:bodyPr wrap="square">
            <a:spAutoFit/>
          </a:bodyPr>
          <a:lstStyle/>
          <a:p>
            <a:r>
              <a:rPr lang="en-US" dirty="0">
                <a:solidFill>
                  <a:srgbClr val="EFF1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And more Retro AI books at Archive.org for the Apple II, Spectrum, Sinclair QL, and IBM PC.</a:t>
            </a:r>
            <a:endParaRPr lang="de-DE" dirty="0">
              <a:solidFill>
                <a:srgbClr val="EFF1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pic>
        <p:nvPicPr>
          <p:cNvPr id="2050" name="Picture 2" descr="Generated image">
            <a:extLst>
              <a:ext uri="{FF2B5EF4-FFF2-40B4-BE49-F238E27FC236}">
                <a16:creationId xmlns:a16="http://schemas.microsoft.com/office/drawing/2014/main" id="{B35FA867-A2E9-C94D-A8EE-1BC1FF42F3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700" y="2251786"/>
            <a:ext cx="2318657" cy="3477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810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17FC4-86F9-83EC-E80D-7C88A7B3DA4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FF0DB5E-2FBE-D9C0-653C-B306898EDB53}"/>
              </a:ext>
            </a:extLst>
          </p:cNvPr>
          <p:cNvSpPr txBox="1">
            <a:spLocks/>
          </p:cNvSpPr>
          <p:nvPr/>
        </p:nvSpPr>
        <p:spPr>
          <a:xfrm>
            <a:off x="1039773" y="2819544"/>
            <a:ext cx="1011245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HOME COMPUTING</a:t>
            </a:r>
            <a:endParaRPr lang="LID4096"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3851610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226EB7-951C-BB91-4A66-8DB4F4F86C90}"/>
              </a:ext>
            </a:extLst>
          </p:cNvPr>
          <p:cNvSpPr txBox="1">
            <a:spLocks/>
          </p:cNvSpPr>
          <p:nvPr/>
        </p:nvSpPr>
        <p:spPr>
          <a:xfrm>
            <a:off x="1039773" y="2819544"/>
            <a:ext cx="10112453"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ARTIFICIAL INTELLIGENCE</a:t>
            </a:r>
            <a:endParaRPr lang="LID4096" sz="6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Tree>
    <p:extLst>
      <p:ext uri="{BB962C8B-B14F-4D97-AF65-F5344CB8AC3E}">
        <p14:creationId xmlns:p14="http://schemas.microsoft.com/office/powerpoint/2010/main" val="386507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4067D-105D-3727-A092-DEAF61143B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9E27AC-3207-B339-D54C-5850E3F63E92}"/>
              </a:ext>
            </a:extLst>
          </p:cNvPr>
          <p:cNvSpPr txBox="1">
            <a:spLocks/>
          </p:cNvSpPr>
          <p:nvPr/>
        </p:nvSpPr>
        <p:spPr>
          <a:xfrm>
            <a:off x="1105087" y="1465729"/>
            <a:ext cx="9981824" cy="42425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“The science of making machines do things that would require intelligence if done by people.”</a:t>
            </a:r>
          </a:p>
          <a:p>
            <a:pPr marL="0" indent="0">
              <a:buFont typeface="Arial" panose="020B0604020202020204" pitchFamily="34" charset="0"/>
              <a:buNone/>
            </a:pPr>
            <a:endParaRPr lang="en-US" sz="40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a:p>
            <a:pPr marL="0" indent="0">
              <a:buFont typeface="Arial" panose="020B0604020202020204" pitchFamily="34" charset="0"/>
              <a:buNone/>
            </a:pPr>
            <a:r>
              <a:rPr lang="en-US" sz="32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John McCarthy</a:t>
            </a:r>
          </a:p>
        </p:txBody>
      </p:sp>
    </p:spTree>
    <p:extLst>
      <p:ext uri="{BB962C8B-B14F-4D97-AF65-F5344CB8AC3E}">
        <p14:creationId xmlns:p14="http://schemas.microsoft.com/office/powerpoint/2010/main" val="25673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0EC072-5B40-93DC-1ED0-3084657C93D9}"/>
              </a:ext>
            </a:extLst>
          </p:cNvPr>
          <p:cNvSpPr txBox="1">
            <a:spLocks/>
          </p:cNvSpPr>
          <p:nvPr/>
        </p:nvSpPr>
        <p:spPr>
          <a:xfrm>
            <a:off x="1088365" y="1154034"/>
            <a:ext cx="9981824" cy="18862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“Artificial intelligence is the attempt to set machines to perform processing abilities normally associated only with cognitive human thought. It is artificial in the sense that it is a manufactured technique and may not have the same basis as human intelligence.”</a:t>
            </a:r>
          </a:p>
        </p:txBody>
      </p:sp>
      <p:sp>
        <p:nvSpPr>
          <p:cNvPr id="4" name="TextBox 3">
            <a:extLst>
              <a:ext uri="{FF2B5EF4-FFF2-40B4-BE49-F238E27FC236}">
                <a16:creationId xmlns:a16="http://schemas.microsoft.com/office/drawing/2014/main" id="{F9B243C3-9978-A1BC-7288-14767BDDDB76}"/>
              </a:ext>
            </a:extLst>
          </p:cNvPr>
          <p:cNvSpPr txBox="1"/>
          <p:nvPr/>
        </p:nvSpPr>
        <p:spPr>
          <a:xfrm>
            <a:off x="1035815" y="4144826"/>
            <a:ext cx="10120369" cy="1077218"/>
          </a:xfrm>
          <a:prstGeom prst="rect">
            <a:avLst/>
          </a:prstGeom>
          <a:noFill/>
        </p:spPr>
        <p:txBody>
          <a:bodyPr wrap="square">
            <a:spAutoFit/>
          </a:bodyPr>
          <a:lstStyle/>
          <a:p>
            <a:pPr marL="0" indent="0">
              <a:buFont typeface="Arial" panose="020B0604020202020204" pitchFamily="34" charset="0"/>
              <a:buNone/>
            </a:pPr>
            <a:r>
              <a:rPr lang="en-US" sz="32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“What is important is that the results of human and artificial intelligence are highly similar.”</a:t>
            </a:r>
          </a:p>
        </p:txBody>
      </p:sp>
    </p:spTree>
    <p:extLst>
      <p:ext uri="{BB962C8B-B14F-4D97-AF65-F5344CB8AC3E}">
        <p14:creationId xmlns:p14="http://schemas.microsoft.com/office/powerpoint/2010/main" val="118766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9EFE-272E-6CB4-61A7-D5A28087393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BF73A7-1B41-7BE5-36ED-A2ADC9EE3779}"/>
              </a:ext>
            </a:extLst>
          </p:cNvPr>
          <p:cNvSpPr txBox="1">
            <a:spLocks/>
          </p:cNvSpPr>
          <p:nvPr/>
        </p:nvSpPr>
        <p:spPr>
          <a:xfrm>
            <a:off x="1157639" y="1067552"/>
            <a:ext cx="9981824" cy="37431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endParaRPr>
          </a:p>
        </p:txBody>
      </p:sp>
      <p:sp>
        <p:nvSpPr>
          <p:cNvPr id="2" name="TextBox 1">
            <a:extLst>
              <a:ext uri="{FF2B5EF4-FFF2-40B4-BE49-F238E27FC236}">
                <a16:creationId xmlns:a16="http://schemas.microsoft.com/office/drawing/2014/main" id="{3F5C7376-6735-4B23-F460-781D9DACD8DF}"/>
              </a:ext>
            </a:extLst>
          </p:cNvPr>
          <p:cNvSpPr txBox="1"/>
          <p:nvPr/>
        </p:nvSpPr>
        <p:spPr>
          <a:xfrm>
            <a:off x="1011177" y="1535273"/>
            <a:ext cx="10169645" cy="2062103"/>
          </a:xfrm>
          <a:prstGeom prst="rect">
            <a:avLst/>
          </a:prstGeom>
          <a:noFill/>
        </p:spPr>
        <p:txBody>
          <a:bodyPr wrap="square">
            <a:spAutoFit/>
          </a:bodyPr>
          <a:lstStyle/>
          <a:p>
            <a:r>
              <a:rPr lang="en-US" sz="3200" dirty="0">
                <a:solidFill>
                  <a:srgbClr val="DDE2FF"/>
                </a:solidFill>
                <a:latin typeface="Fixedsys Excelsior 3.01" panose="020B0600070702040204" pitchFamily="34" charset="-120"/>
                <a:ea typeface="Fixedsys Excelsior 3.01" panose="020B0600070702040204" pitchFamily="34" charset="-120"/>
                <a:cs typeface="Fixedsys Excelsior 3.01" panose="020B0600070702040204" pitchFamily="34" charset="-120"/>
              </a:rPr>
              <a:t>“All of the rules of computer science apply to the field of artificial intelligence. Don't expect that you can somehow transform your Commodore 64 into an electronic personality.”</a:t>
            </a:r>
          </a:p>
        </p:txBody>
      </p:sp>
    </p:spTree>
    <p:extLst>
      <p:ext uri="{BB962C8B-B14F-4D97-AF65-F5344CB8AC3E}">
        <p14:creationId xmlns:p14="http://schemas.microsoft.com/office/powerpoint/2010/main" val="167247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8-bit image of several computers that are students in a classroom with a computer for a teacher">
            <a:extLst>
              <a:ext uri="{FF2B5EF4-FFF2-40B4-BE49-F238E27FC236}">
                <a16:creationId xmlns:a16="http://schemas.microsoft.com/office/drawing/2014/main" id="{9365C5CD-A313-7DA2-C7C9-31163CBD9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300" y="1897034"/>
            <a:ext cx="2867999" cy="28679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8-bit art style of a mouth with speech bubbles around it. In one bubble says &quot;text to speech&quot;, another says &quot;natural language processing&quot;">
            <a:extLst>
              <a:ext uri="{FF2B5EF4-FFF2-40B4-BE49-F238E27FC236}">
                <a16:creationId xmlns:a16="http://schemas.microsoft.com/office/drawing/2014/main" id="{4EEC3FCB-E7A6-37EC-2A3E-78A3BB2AF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263" y="1935885"/>
            <a:ext cx="2867999" cy="28679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8-bit art style image of a black woman in front of a whiteboard giving a lecture">
            <a:extLst>
              <a:ext uri="{FF2B5EF4-FFF2-40B4-BE49-F238E27FC236}">
                <a16:creationId xmlns:a16="http://schemas.microsoft.com/office/drawing/2014/main" id="{AAA1B9A0-841F-FEB4-945D-6562BD12E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7911" y="1931599"/>
            <a:ext cx="2867999" cy="28679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8-bit image of a robot building a car">
            <a:extLst>
              <a:ext uri="{FF2B5EF4-FFF2-40B4-BE49-F238E27FC236}">
                <a16:creationId xmlns:a16="http://schemas.microsoft.com/office/drawing/2014/main" id="{58DD290A-6BBB-41C5-410D-1F285FDCA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9419" y="1920828"/>
            <a:ext cx="2878770" cy="28787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8-bit art style image of a computer with an eye on its screen">
            <a:extLst>
              <a:ext uri="{FF2B5EF4-FFF2-40B4-BE49-F238E27FC236}">
                <a16:creationId xmlns:a16="http://schemas.microsoft.com/office/drawing/2014/main" id="{D089DE53-E7D2-CBB5-C6C4-11A4D4FEE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1388" y="1931598"/>
            <a:ext cx="2868000" cy="2868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8-bit art style image of cars driving down a street">
            <a:extLst>
              <a:ext uri="{FF2B5EF4-FFF2-40B4-BE49-F238E27FC236}">
                <a16:creationId xmlns:a16="http://schemas.microsoft.com/office/drawing/2014/main" id="{084726AC-84E2-5662-5DE8-FAF0E82E7C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0130" y="1897034"/>
            <a:ext cx="2963560" cy="296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68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FFFFFF"/>
      </a:hlink>
      <a:folHlink>
        <a:srgbClr val="FFFF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etro AI.pptm" id="{24DBA1CC-F181-4A92-B4DD-E9C9A475FB9F}" vid="{863A9413-85D8-4598-ABB2-CF30A0E6F063}"/>
    </a:ext>
  </a:extLst>
</a:theme>
</file>

<file path=ppt/theme/theme2.xml><?xml version="1.0" encoding="utf-8"?>
<a:theme xmlns:a="http://schemas.openxmlformats.org/drawingml/2006/main" name="Commodore 64">
  <a:themeElements>
    <a:clrScheme name="Commodore 64">
      <a:dk1>
        <a:srgbClr val="7385FF"/>
      </a:dk1>
      <a:lt1>
        <a:srgbClr val="FFFFFF"/>
      </a:lt1>
      <a:dk2>
        <a:srgbClr val="000000"/>
      </a:dk2>
      <a:lt2>
        <a:srgbClr val="2C3CEC"/>
      </a:lt2>
      <a:accent1>
        <a:srgbClr val="AF3C58"/>
      </a:accent1>
      <a:accent2>
        <a:srgbClr val="7EF3D6"/>
      </a:accent2>
      <a:accent3>
        <a:srgbClr val="AA40F5"/>
      </a:accent3>
      <a:accent4>
        <a:srgbClr val="61D532"/>
      </a:accent4>
      <a:accent5>
        <a:srgbClr val="FFFF46"/>
      </a:accent5>
      <a:accent6>
        <a:srgbClr val="B7FF86"/>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etro AI.pptm" id="{24DBA1CC-F181-4A92-B4DD-E9C9A475FB9F}" vid="{BAC97055-4D8D-4A96-A559-DE9D0853A5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7576</Words>
  <Application>Microsoft Office PowerPoint</Application>
  <PresentationFormat>Widescreen</PresentationFormat>
  <Paragraphs>520</Paragraphs>
  <Slides>28</Slides>
  <Notes>28</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Fixedsys Excelsior 3.01</vt:lpstr>
      <vt:lpstr>Aptos</vt:lpstr>
      <vt:lpstr>Aptos Display</vt:lpstr>
      <vt:lpstr>Arial</vt:lpstr>
      <vt:lpstr>C64 Pro Mono</vt:lpstr>
      <vt:lpstr>Consolas</vt:lpstr>
      <vt:lpstr>inter-bold</vt:lpstr>
      <vt:lpstr>inter-regular</vt:lpstr>
      <vt:lpstr>Office Theme</vt:lpstr>
      <vt:lpstr>Commodore 64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Retro AI</dc:title>
  <dc:creator>Rachel Appel</dc:creator>
  <cp:lastModifiedBy>Rachel Appel</cp:lastModifiedBy>
  <cp:revision>363</cp:revision>
  <dcterms:created xsi:type="dcterms:W3CDTF">2024-05-19T09:19:15Z</dcterms:created>
  <dcterms:modified xsi:type="dcterms:W3CDTF">2025-10-09T09:44:34Z</dcterms:modified>
</cp:coreProperties>
</file>